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92" r:id="rId2"/>
    <p:sldId id="257" r:id="rId3"/>
    <p:sldId id="258" r:id="rId4"/>
    <p:sldId id="259" r:id="rId5"/>
    <p:sldId id="282" r:id="rId6"/>
    <p:sldId id="266" r:id="rId7"/>
    <p:sldId id="277" r:id="rId8"/>
    <p:sldId id="278" r:id="rId9"/>
    <p:sldId id="279" r:id="rId10"/>
    <p:sldId id="280" r:id="rId11"/>
    <p:sldId id="281" r:id="rId12"/>
    <p:sldId id="309" r:id="rId13"/>
    <p:sldId id="293" r:id="rId14"/>
    <p:sldId id="294" r:id="rId15"/>
    <p:sldId id="295" r:id="rId16"/>
    <p:sldId id="296" r:id="rId17"/>
    <p:sldId id="297" r:id="rId18"/>
    <p:sldId id="289" r:id="rId19"/>
    <p:sldId id="290" r:id="rId20"/>
    <p:sldId id="285" r:id="rId21"/>
    <p:sldId id="284" r:id="rId22"/>
    <p:sldId id="283" r:id="rId23"/>
    <p:sldId id="286" r:id="rId24"/>
    <p:sldId id="287" r:id="rId25"/>
    <p:sldId id="288" r:id="rId26"/>
    <p:sldId id="291" r:id="rId27"/>
    <p:sldId id="298" r:id="rId28"/>
    <p:sldId id="299" r:id="rId29"/>
    <p:sldId id="301" r:id="rId30"/>
    <p:sldId id="300" r:id="rId31"/>
    <p:sldId id="304" r:id="rId32"/>
    <p:sldId id="305" r:id="rId33"/>
    <p:sldId id="306" r:id="rId34"/>
    <p:sldId id="307" r:id="rId35"/>
    <p:sldId id="30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01"/>
    <a:srgbClr val="DFEAF7"/>
    <a:srgbClr val="0000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03B48-7BF7-4C78-93FC-4ACD1D75AD1C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1D86C-22A9-42A3-A441-93049281A7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25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1D86C-22A9-42A3-A441-93049281A783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107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35124-EA65-990E-7D83-F8E61EC76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24A7B-5892-BEB2-4CD7-1AE8CC7E9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436CC-9CF2-19A3-2863-2A1F15B7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9557-CF27-468B-90E2-46F786322F85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FA304-75EE-B87C-B658-95583D75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538A1-A82A-BC58-B443-3053F158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9E3D-12DE-40B4-B165-DB72585EBC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377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1BD0-3DBF-9A11-6542-B30349FC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86C1E-994F-E10D-927D-572CAD3C7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34D2F-E56B-1AB0-1986-76D4DE0D1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9557-CF27-468B-90E2-46F786322F85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C573A-4F6D-9D27-F57F-967EC84B1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5B4A4-7C23-28D7-8E81-DACE35089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9E3D-12DE-40B4-B165-DB72585EBC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32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76AF7-DAB3-B830-6416-585B94645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1C411-9859-060C-FE77-BC35F6D52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F943F-54C0-C5F6-5AFF-BAD1ACB1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9557-CF27-468B-90E2-46F786322F85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4682A-DE50-02D6-2415-CC916EECD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B6FED-904C-4F0B-D3FA-64E95676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9E3D-12DE-40B4-B165-DB72585EBC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291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A08FB-1C8A-15A9-27E5-A0899BD79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66DC4-523C-D59E-B8D4-1B81246D7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E63C6-9F89-753B-577C-EDF4A043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9557-CF27-468B-90E2-46F786322F85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78EB9-C5ED-19F8-D45C-6A3ECD276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0DD48-8DA2-528C-2C32-F747DFDA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9E3D-12DE-40B4-B165-DB72585EBC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62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0FC9-DAA6-D75F-D304-328AD938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858E1-E6A0-6B91-25A1-D1456CAB0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0310E-004B-55B1-9674-813D49004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9557-CF27-468B-90E2-46F786322F85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AA4C3-980B-F5A7-DECA-8BD10DA31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4A00C-6E48-AE98-1C36-B76C03D6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9E3D-12DE-40B4-B165-DB72585EBC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7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FADE-EEFF-DDA3-98E6-9D96172C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8DAA1-090A-612F-CB38-8768AE772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0C639-68B1-CACE-DDA8-FF2B43E2D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7E06F-EDAF-3495-C05E-18054B54F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9557-CF27-468B-90E2-46F786322F85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9DDDA-A0DA-5048-897F-3A2E3283A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0E576-F78A-E979-2534-3107179F5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9E3D-12DE-40B4-B165-DB72585EBC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942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CC2A8-651B-BF4A-A4C0-B8BE1D87D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ABFCF-AF83-D60E-5320-DA771883F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F97AE-7D2A-95C2-C55F-FD01E603C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9810E8-7EA1-FF1E-9A71-2596828B54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643936-80A9-D1D6-D4CC-E7C51ED8BC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DC73E-3ED1-59AA-B835-65389AE13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9557-CF27-468B-90E2-46F786322F85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E78911-3B26-02E5-187B-7A1F1E886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11A77-8D87-8D64-BE0B-7BDAC26DE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9E3D-12DE-40B4-B165-DB72585EBC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309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646BA-575D-775A-E09B-135A085B2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3C980C-06A2-46C8-80B4-755B5B4B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9557-CF27-468B-90E2-46F786322F85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873E93-C2BC-65E0-845B-DCC8DB26E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A2AE6-0A0C-5F1D-91E5-82EF5E108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9E3D-12DE-40B4-B165-DB72585EBC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38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3C40DC-9954-2CA1-BA66-8E92E3ADC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9557-CF27-468B-90E2-46F786322F85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BD3040-B649-904C-F585-1B3866EAC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D7A0A-ADA5-5539-D093-8764E3A8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9E3D-12DE-40B4-B165-DB72585EBC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442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B7F7-9177-9BF1-DB2F-F42069B8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E2017-F799-49C8-2F4A-3DF82F38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1A15B-E197-33B9-4D77-3C0651E26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57BD2-0D86-7C72-20B5-ED4221D0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9557-CF27-468B-90E2-46F786322F85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75D82-6227-FAA2-0918-F9293BAB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37C69-ECCD-A455-FF3C-29D16E8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9E3D-12DE-40B4-B165-DB72585EBC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652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6429C-7C02-3991-7025-1FB69EAD9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94A25E-087E-09D2-4597-FFB564025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FDAB9-2EC2-AEC6-7F5A-D9090EC5A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6E82F-9A3E-BF3D-10B6-532231C46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9557-CF27-468B-90E2-46F786322F85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D1456-7E7E-190B-867F-D96B8DC0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1645A-8606-EFEF-CF08-38838329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9E3D-12DE-40B4-B165-DB72585EBC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05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F317E4-56EF-F988-5D6E-BFE0C5506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B0394-AA8B-73AE-5BCE-95F5C7BE5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BF0CA-7211-81D5-4042-9236496D01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A9557-CF27-468B-90E2-46F786322F85}" type="datetimeFigureOut">
              <a:rPr lang="en-IN" smtClean="0"/>
              <a:t>22-10-2025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74980-C561-40AB-1079-74EFF3B56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CA3B7-7063-8EB3-AE9B-4A8C663FA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99E3D-12DE-40B4-B165-DB72585EBC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7555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tock.com/free-videos/seamless-looping-3d-rendering-usa-flag-1409809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C59EA1-0980-9D6E-4C27-1988369B8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5056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2DACFD5-BBD4-C174-85A6-1BD2128809A6}"/>
              </a:ext>
            </a:extLst>
          </p:cNvPr>
          <p:cNvSpPr/>
          <p:nvPr/>
        </p:nvSpPr>
        <p:spPr>
          <a:xfrm>
            <a:off x="1260850" y="0"/>
            <a:ext cx="10912100" cy="6908165"/>
          </a:xfrm>
          <a:custGeom>
            <a:avLst/>
            <a:gdLst>
              <a:gd name="connsiteX0" fmla="*/ 6213924 w 10912100"/>
              <a:gd name="connsiteY0" fmla="*/ 3291325 h 6908165"/>
              <a:gd name="connsiteX1" fmla="*/ 6336150 w 10912100"/>
              <a:gd name="connsiteY1" fmla="*/ 3591297 h 6908165"/>
              <a:gd name="connsiteX2" fmla="*/ 6094148 w 10912100"/>
              <a:gd name="connsiteY2" fmla="*/ 3591297 h 6908165"/>
              <a:gd name="connsiteX3" fmla="*/ 6117404 w 10912100"/>
              <a:gd name="connsiteY3" fmla="*/ 3546611 h 6908165"/>
              <a:gd name="connsiteX4" fmla="*/ 6197411 w 10912100"/>
              <a:gd name="connsiteY4" fmla="*/ 3349135 h 6908165"/>
              <a:gd name="connsiteX5" fmla="*/ 6213924 w 10912100"/>
              <a:gd name="connsiteY5" fmla="*/ 3291325 h 6908165"/>
              <a:gd name="connsiteX6" fmla="*/ 2694549 w 10912100"/>
              <a:gd name="connsiteY6" fmla="*/ 3279916 h 6908165"/>
              <a:gd name="connsiteX7" fmla="*/ 2570365 w 10912100"/>
              <a:gd name="connsiteY7" fmla="*/ 3591297 h 6908165"/>
              <a:gd name="connsiteX8" fmla="*/ 2821425 w 10912100"/>
              <a:gd name="connsiteY8" fmla="*/ 3591297 h 6908165"/>
              <a:gd name="connsiteX9" fmla="*/ 2694549 w 10912100"/>
              <a:gd name="connsiteY9" fmla="*/ 3279916 h 6908165"/>
              <a:gd name="connsiteX10" fmla="*/ 8514108 w 10912100"/>
              <a:gd name="connsiteY10" fmla="*/ 2933937 h 6908165"/>
              <a:gd name="connsiteX11" fmla="*/ 8514108 w 10912100"/>
              <a:gd name="connsiteY11" fmla="*/ 3990379 h 6908165"/>
              <a:gd name="connsiteX12" fmla="*/ 8741810 w 10912100"/>
              <a:gd name="connsiteY12" fmla="*/ 3990379 h 6908165"/>
              <a:gd name="connsiteX13" fmla="*/ 8741810 w 10912100"/>
              <a:gd name="connsiteY13" fmla="*/ 3570377 h 6908165"/>
              <a:gd name="connsiteX14" fmla="*/ 9115950 w 10912100"/>
              <a:gd name="connsiteY14" fmla="*/ 3570377 h 6908165"/>
              <a:gd name="connsiteX15" fmla="*/ 9115950 w 10912100"/>
              <a:gd name="connsiteY15" fmla="*/ 3990379 h 6908165"/>
              <a:gd name="connsiteX16" fmla="*/ 9343653 w 10912100"/>
              <a:gd name="connsiteY16" fmla="*/ 3990379 h 6908165"/>
              <a:gd name="connsiteX17" fmla="*/ 9343653 w 10912100"/>
              <a:gd name="connsiteY17" fmla="*/ 2933937 h 6908165"/>
              <a:gd name="connsiteX18" fmla="*/ 9115950 w 10912100"/>
              <a:gd name="connsiteY18" fmla="*/ 2933937 h 6908165"/>
              <a:gd name="connsiteX19" fmla="*/ 9115950 w 10912100"/>
              <a:gd name="connsiteY19" fmla="*/ 3341065 h 6908165"/>
              <a:gd name="connsiteX20" fmla="*/ 8741810 w 10912100"/>
              <a:gd name="connsiteY20" fmla="*/ 3341065 h 6908165"/>
              <a:gd name="connsiteX21" fmla="*/ 8741810 w 10912100"/>
              <a:gd name="connsiteY21" fmla="*/ 2933937 h 6908165"/>
              <a:gd name="connsiteX22" fmla="*/ 8514108 w 10912100"/>
              <a:gd name="connsiteY22" fmla="*/ 2933937 h 6908165"/>
              <a:gd name="connsiteX23" fmla="*/ 6720083 w 10912100"/>
              <a:gd name="connsiteY23" fmla="*/ 2933937 h 6908165"/>
              <a:gd name="connsiteX24" fmla="*/ 6720083 w 10912100"/>
              <a:gd name="connsiteY24" fmla="*/ 3158421 h 6908165"/>
              <a:gd name="connsiteX25" fmla="*/ 6960659 w 10912100"/>
              <a:gd name="connsiteY25" fmla="*/ 3158421 h 6908165"/>
              <a:gd name="connsiteX26" fmla="*/ 6960659 w 10912100"/>
              <a:gd name="connsiteY26" fmla="*/ 3990379 h 6908165"/>
              <a:gd name="connsiteX27" fmla="*/ 7188361 w 10912100"/>
              <a:gd name="connsiteY27" fmla="*/ 3990379 h 6908165"/>
              <a:gd name="connsiteX28" fmla="*/ 7188361 w 10912100"/>
              <a:gd name="connsiteY28" fmla="*/ 3158421 h 6908165"/>
              <a:gd name="connsiteX29" fmla="*/ 7430546 w 10912100"/>
              <a:gd name="connsiteY29" fmla="*/ 3158421 h 6908165"/>
              <a:gd name="connsiteX30" fmla="*/ 7430546 w 10912100"/>
              <a:gd name="connsiteY30" fmla="*/ 2933937 h 6908165"/>
              <a:gd name="connsiteX31" fmla="*/ 6720083 w 10912100"/>
              <a:gd name="connsiteY31" fmla="*/ 2933937 h 6908165"/>
              <a:gd name="connsiteX32" fmla="*/ 6121044 w 10912100"/>
              <a:gd name="connsiteY32" fmla="*/ 2933937 h 6908165"/>
              <a:gd name="connsiteX33" fmla="*/ 6290618 w 10912100"/>
              <a:gd name="connsiteY33" fmla="*/ 2933937 h 6908165"/>
              <a:gd name="connsiteX34" fmla="*/ 6256392 w 10912100"/>
              <a:gd name="connsiteY34" fmla="*/ 3142639 h 6908165"/>
              <a:gd name="connsiteX35" fmla="*/ 6213924 w 10912100"/>
              <a:gd name="connsiteY35" fmla="*/ 3291325 h 6908165"/>
              <a:gd name="connsiteX36" fmla="*/ 6209275 w 10912100"/>
              <a:gd name="connsiteY36" fmla="*/ 3279916 h 6908165"/>
              <a:gd name="connsiteX37" fmla="*/ 6085089 w 10912100"/>
              <a:gd name="connsiteY37" fmla="*/ 3591297 h 6908165"/>
              <a:gd name="connsiteX38" fmla="*/ 6094148 w 10912100"/>
              <a:gd name="connsiteY38" fmla="*/ 3591297 h 6908165"/>
              <a:gd name="connsiteX39" fmla="*/ 6018822 w 10912100"/>
              <a:gd name="connsiteY39" fmla="*/ 3736030 h 6908165"/>
              <a:gd name="connsiteX40" fmla="*/ 5904118 w 10912100"/>
              <a:gd name="connsiteY40" fmla="*/ 3918358 h 6908165"/>
              <a:gd name="connsiteX41" fmla="*/ 5851646 w 10912100"/>
              <a:gd name="connsiteY41" fmla="*/ 3990379 h 6908165"/>
              <a:gd name="connsiteX42" fmla="*/ 5697950 w 10912100"/>
              <a:gd name="connsiteY42" fmla="*/ 3990379 h 6908165"/>
              <a:gd name="connsiteX43" fmla="*/ 6121044 w 10912100"/>
              <a:gd name="connsiteY43" fmla="*/ 2933937 h 6908165"/>
              <a:gd name="connsiteX44" fmla="*/ 4435562 w 10912100"/>
              <a:gd name="connsiteY44" fmla="*/ 2933937 h 6908165"/>
              <a:gd name="connsiteX45" fmla="*/ 4638234 w 10912100"/>
              <a:gd name="connsiteY45" fmla="*/ 2933937 h 6908165"/>
              <a:gd name="connsiteX46" fmla="*/ 4808495 w 10912100"/>
              <a:gd name="connsiteY46" fmla="*/ 3654056 h 6908165"/>
              <a:gd name="connsiteX47" fmla="*/ 4985972 w 10912100"/>
              <a:gd name="connsiteY47" fmla="*/ 2933937 h 6908165"/>
              <a:gd name="connsiteX48" fmla="*/ 5130851 w 10912100"/>
              <a:gd name="connsiteY48" fmla="*/ 2933937 h 6908165"/>
              <a:gd name="connsiteX49" fmla="*/ 5305739 w 10912100"/>
              <a:gd name="connsiteY49" fmla="*/ 3657274 h 6908165"/>
              <a:gd name="connsiteX50" fmla="*/ 5479181 w 10912100"/>
              <a:gd name="connsiteY50" fmla="*/ 2933937 h 6908165"/>
              <a:gd name="connsiteX51" fmla="*/ 5681890 w 10912100"/>
              <a:gd name="connsiteY51" fmla="*/ 2933937 h 6908165"/>
              <a:gd name="connsiteX52" fmla="*/ 5426128 w 10912100"/>
              <a:gd name="connsiteY52" fmla="*/ 3990379 h 6908165"/>
              <a:gd name="connsiteX53" fmla="*/ 5212041 w 10912100"/>
              <a:gd name="connsiteY53" fmla="*/ 3990379 h 6908165"/>
              <a:gd name="connsiteX54" fmla="*/ 5057117 w 10912100"/>
              <a:gd name="connsiteY54" fmla="*/ 3342675 h 6908165"/>
              <a:gd name="connsiteX55" fmla="*/ 4901967 w 10912100"/>
              <a:gd name="connsiteY55" fmla="*/ 3990379 h 6908165"/>
              <a:gd name="connsiteX56" fmla="*/ 4688672 w 10912100"/>
              <a:gd name="connsiteY56" fmla="*/ 3990379 h 6908165"/>
              <a:gd name="connsiteX57" fmla="*/ 4435562 w 10912100"/>
              <a:gd name="connsiteY57" fmla="*/ 2933937 h 6908165"/>
              <a:gd name="connsiteX58" fmla="*/ 3377850 w 10912100"/>
              <a:gd name="connsiteY58" fmla="*/ 2933937 h 6908165"/>
              <a:gd name="connsiteX59" fmla="*/ 3603943 w 10912100"/>
              <a:gd name="connsiteY59" fmla="*/ 2933937 h 6908165"/>
              <a:gd name="connsiteX60" fmla="*/ 3603943 w 10912100"/>
              <a:gd name="connsiteY60" fmla="*/ 3762677 h 6908165"/>
              <a:gd name="connsiteX61" fmla="*/ 3915324 w 10912100"/>
              <a:gd name="connsiteY61" fmla="*/ 3762677 h 6908165"/>
              <a:gd name="connsiteX62" fmla="*/ 3915324 w 10912100"/>
              <a:gd name="connsiteY62" fmla="*/ 3990379 h 6908165"/>
              <a:gd name="connsiteX63" fmla="*/ 3377850 w 10912100"/>
              <a:gd name="connsiteY63" fmla="*/ 3990379 h 6908165"/>
              <a:gd name="connsiteX64" fmla="*/ 3377850 w 10912100"/>
              <a:gd name="connsiteY64" fmla="*/ 2933937 h 6908165"/>
              <a:gd name="connsiteX65" fmla="*/ 2606320 w 10912100"/>
              <a:gd name="connsiteY65" fmla="*/ 2933937 h 6908165"/>
              <a:gd name="connsiteX66" fmla="*/ 2782717 w 10912100"/>
              <a:gd name="connsiteY66" fmla="*/ 2933937 h 6908165"/>
              <a:gd name="connsiteX67" fmla="*/ 3213115 w 10912100"/>
              <a:gd name="connsiteY67" fmla="*/ 3990379 h 6908165"/>
              <a:gd name="connsiteX68" fmla="*/ 2984018 w 10912100"/>
              <a:gd name="connsiteY68" fmla="*/ 3990379 h 6908165"/>
              <a:gd name="connsiteX69" fmla="*/ 2899447 w 10912100"/>
              <a:gd name="connsiteY69" fmla="*/ 3782792 h 6908165"/>
              <a:gd name="connsiteX70" fmla="*/ 2493990 w 10912100"/>
              <a:gd name="connsiteY70" fmla="*/ 3782792 h 6908165"/>
              <a:gd name="connsiteX71" fmla="*/ 2411153 w 10912100"/>
              <a:gd name="connsiteY71" fmla="*/ 3990379 h 6908165"/>
              <a:gd name="connsiteX72" fmla="*/ 2183225 w 10912100"/>
              <a:gd name="connsiteY72" fmla="*/ 3990379 h 6908165"/>
              <a:gd name="connsiteX73" fmla="*/ 2606320 w 10912100"/>
              <a:gd name="connsiteY73" fmla="*/ 2933937 h 6908165"/>
              <a:gd name="connsiteX74" fmla="*/ 1490858 w 10912100"/>
              <a:gd name="connsiteY74" fmla="*/ 2933937 h 6908165"/>
              <a:gd name="connsiteX75" fmla="*/ 2201322 w 10912100"/>
              <a:gd name="connsiteY75" fmla="*/ 2933937 h 6908165"/>
              <a:gd name="connsiteX76" fmla="*/ 2201322 w 10912100"/>
              <a:gd name="connsiteY76" fmla="*/ 3158421 h 6908165"/>
              <a:gd name="connsiteX77" fmla="*/ 1959137 w 10912100"/>
              <a:gd name="connsiteY77" fmla="*/ 3158421 h 6908165"/>
              <a:gd name="connsiteX78" fmla="*/ 1959137 w 10912100"/>
              <a:gd name="connsiteY78" fmla="*/ 3990379 h 6908165"/>
              <a:gd name="connsiteX79" fmla="*/ 1731434 w 10912100"/>
              <a:gd name="connsiteY79" fmla="*/ 3990379 h 6908165"/>
              <a:gd name="connsiteX80" fmla="*/ 1731434 w 10912100"/>
              <a:gd name="connsiteY80" fmla="*/ 3158421 h 6908165"/>
              <a:gd name="connsiteX81" fmla="*/ 1490858 w 10912100"/>
              <a:gd name="connsiteY81" fmla="*/ 3158421 h 6908165"/>
              <a:gd name="connsiteX82" fmla="*/ 1490858 w 10912100"/>
              <a:gd name="connsiteY82" fmla="*/ 2933937 h 6908165"/>
              <a:gd name="connsiteX83" fmla="*/ 1123383 w 10912100"/>
              <a:gd name="connsiteY83" fmla="*/ 2933937 h 6908165"/>
              <a:gd name="connsiteX84" fmla="*/ 1351085 w 10912100"/>
              <a:gd name="connsiteY84" fmla="*/ 2933937 h 6908165"/>
              <a:gd name="connsiteX85" fmla="*/ 1351085 w 10912100"/>
              <a:gd name="connsiteY85" fmla="*/ 3990379 h 6908165"/>
              <a:gd name="connsiteX86" fmla="*/ 1123383 w 10912100"/>
              <a:gd name="connsiteY86" fmla="*/ 3990379 h 6908165"/>
              <a:gd name="connsiteX87" fmla="*/ 1123383 w 10912100"/>
              <a:gd name="connsiteY87" fmla="*/ 2933937 h 6908165"/>
              <a:gd name="connsiteX88" fmla="*/ 0 w 10912100"/>
              <a:gd name="connsiteY88" fmla="*/ 2933937 h 6908165"/>
              <a:gd name="connsiteX89" fmla="*/ 230469 w 10912100"/>
              <a:gd name="connsiteY89" fmla="*/ 2933937 h 6908165"/>
              <a:gd name="connsiteX90" fmla="*/ 497647 w 10912100"/>
              <a:gd name="connsiteY90" fmla="*/ 3636354 h 6908165"/>
              <a:gd name="connsiteX91" fmla="*/ 765277 w 10912100"/>
              <a:gd name="connsiteY91" fmla="*/ 2933937 h 6908165"/>
              <a:gd name="connsiteX92" fmla="*/ 996097 w 10912100"/>
              <a:gd name="connsiteY92" fmla="*/ 2933937 h 6908165"/>
              <a:gd name="connsiteX93" fmla="*/ 596135 w 10912100"/>
              <a:gd name="connsiteY93" fmla="*/ 3990379 h 6908165"/>
              <a:gd name="connsiteX94" fmla="*/ 398417 w 10912100"/>
              <a:gd name="connsiteY94" fmla="*/ 3990379 h 6908165"/>
              <a:gd name="connsiteX95" fmla="*/ 0 w 10912100"/>
              <a:gd name="connsiteY95" fmla="*/ 2933937 h 6908165"/>
              <a:gd name="connsiteX96" fmla="*/ 8043694 w 10912100"/>
              <a:gd name="connsiteY96" fmla="*/ 2919454 h 6908165"/>
              <a:gd name="connsiteX97" fmla="*/ 7674784 w 10912100"/>
              <a:gd name="connsiteY97" fmla="*/ 3078363 h 6908165"/>
              <a:gd name="connsiteX98" fmla="*/ 7523117 w 10912100"/>
              <a:gd name="connsiteY98" fmla="*/ 3466583 h 6908165"/>
              <a:gd name="connsiteX99" fmla="*/ 7671968 w 10912100"/>
              <a:gd name="connsiteY99" fmla="*/ 3848367 h 6908165"/>
              <a:gd name="connsiteX100" fmla="*/ 8034039 w 10912100"/>
              <a:gd name="connsiteY100" fmla="*/ 4004862 h 6908165"/>
              <a:gd name="connsiteX101" fmla="*/ 8343811 w 10912100"/>
              <a:gd name="connsiteY101" fmla="*/ 3942908 h 6908165"/>
              <a:gd name="connsiteX102" fmla="*/ 8343811 w 10912100"/>
              <a:gd name="connsiteY102" fmla="*/ 3687044 h 6908165"/>
              <a:gd name="connsiteX103" fmla="*/ 8058982 w 10912100"/>
              <a:gd name="connsiteY103" fmla="*/ 3782792 h 6908165"/>
              <a:gd name="connsiteX104" fmla="*/ 7841739 w 10912100"/>
              <a:gd name="connsiteY104" fmla="*/ 3697906 h 6908165"/>
              <a:gd name="connsiteX105" fmla="*/ 7760474 w 10912100"/>
              <a:gd name="connsiteY105" fmla="*/ 3471411 h 6908165"/>
              <a:gd name="connsiteX106" fmla="*/ 7837716 w 10912100"/>
              <a:gd name="connsiteY106" fmla="*/ 3233249 h 6908165"/>
              <a:gd name="connsiteX107" fmla="*/ 8043694 w 10912100"/>
              <a:gd name="connsiteY107" fmla="*/ 3144742 h 6908165"/>
              <a:gd name="connsiteX108" fmla="*/ 8343811 w 10912100"/>
              <a:gd name="connsiteY108" fmla="*/ 3247732 h 6908165"/>
              <a:gd name="connsiteX109" fmla="*/ 8343811 w 10912100"/>
              <a:gd name="connsiteY109" fmla="*/ 2990259 h 6908165"/>
              <a:gd name="connsiteX110" fmla="*/ 8043694 w 10912100"/>
              <a:gd name="connsiteY110" fmla="*/ 2919454 h 6908165"/>
              <a:gd name="connsiteX111" fmla="*/ 4816100 w 10912100"/>
              <a:gd name="connsiteY111" fmla="*/ 0 h 6908165"/>
              <a:gd name="connsiteX112" fmla="*/ 10912100 w 10912100"/>
              <a:gd name="connsiteY112" fmla="*/ 0 h 6908165"/>
              <a:gd name="connsiteX113" fmla="*/ 10912100 w 10912100"/>
              <a:gd name="connsiteY113" fmla="*/ 6858000 h 6908165"/>
              <a:gd name="connsiteX114" fmla="*/ 2715520 w 10912100"/>
              <a:gd name="connsiteY114" fmla="*/ 6908165 h 6908165"/>
              <a:gd name="connsiteX115" fmla="*/ 5775744 w 10912100"/>
              <a:gd name="connsiteY115" fmla="*/ 4094559 h 6908165"/>
              <a:gd name="connsiteX116" fmla="*/ 5851646 w 10912100"/>
              <a:gd name="connsiteY116" fmla="*/ 3990379 h 6908165"/>
              <a:gd name="connsiteX117" fmla="*/ 5925878 w 10912100"/>
              <a:gd name="connsiteY117" fmla="*/ 3990379 h 6908165"/>
              <a:gd name="connsiteX118" fmla="*/ 6008715 w 10912100"/>
              <a:gd name="connsiteY118" fmla="*/ 3782792 h 6908165"/>
              <a:gd name="connsiteX119" fmla="*/ 6414171 w 10912100"/>
              <a:gd name="connsiteY119" fmla="*/ 3782792 h 6908165"/>
              <a:gd name="connsiteX120" fmla="*/ 6498742 w 10912100"/>
              <a:gd name="connsiteY120" fmla="*/ 3990379 h 6908165"/>
              <a:gd name="connsiteX121" fmla="*/ 6727841 w 10912100"/>
              <a:gd name="connsiteY121" fmla="*/ 3990379 h 6908165"/>
              <a:gd name="connsiteX122" fmla="*/ 6297441 w 10912100"/>
              <a:gd name="connsiteY122" fmla="*/ 2933937 h 6908165"/>
              <a:gd name="connsiteX123" fmla="*/ 6290618 w 10912100"/>
              <a:gd name="connsiteY123" fmla="*/ 2933937 h 6908165"/>
              <a:gd name="connsiteX124" fmla="*/ 6291894 w 10912100"/>
              <a:gd name="connsiteY124" fmla="*/ 2926159 h 6908165"/>
              <a:gd name="connsiteX125" fmla="*/ 4816100 w 10912100"/>
              <a:gd name="connsiteY125" fmla="*/ 0 h 690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10912100" h="6908165">
                <a:moveTo>
                  <a:pt x="6213924" y="3291325"/>
                </a:moveTo>
                <a:lnTo>
                  <a:pt x="6336150" y="3591297"/>
                </a:lnTo>
                <a:lnTo>
                  <a:pt x="6094148" y="3591297"/>
                </a:lnTo>
                <a:lnTo>
                  <a:pt x="6117404" y="3546611"/>
                </a:lnTo>
                <a:cubicBezTo>
                  <a:pt x="6147305" y="3482182"/>
                  <a:pt x="6174111" y="3416410"/>
                  <a:pt x="6197411" y="3349135"/>
                </a:cubicBezTo>
                <a:lnTo>
                  <a:pt x="6213924" y="3291325"/>
                </a:lnTo>
                <a:close/>
                <a:moveTo>
                  <a:pt x="2694549" y="3279916"/>
                </a:moveTo>
                <a:lnTo>
                  <a:pt x="2570365" y="3591297"/>
                </a:lnTo>
                <a:lnTo>
                  <a:pt x="2821425" y="3591297"/>
                </a:lnTo>
                <a:lnTo>
                  <a:pt x="2694549" y="3279916"/>
                </a:lnTo>
                <a:close/>
                <a:moveTo>
                  <a:pt x="8514108" y="2933937"/>
                </a:moveTo>
                <a:lnTo>
                  <a:pt x="8514108" y="3990379"/>
                </a:lnTo>
                <a:lnTo>
                  <a:pt x="8741810" y="3990379"/>
                </a:lnTo>
                <a:lnTo>
                  <a:pt x="8741810" y="3570377"/>
                </a:lnTo>
                <a:lnTo>
                  <a:pt x="9115950" y="3570377"/>
                </a:lnTo>
                <a:lnTo>
                  <a:pt x="9115950" y="3990379"/>
                </a:lnTo>
                <a:lnTo>
                  <a:pt x="9343653" y="3990379"/>
                </a:lnTo>
                <a:lnTo>
                  <a:pt x="9343653" y="2933937"/>
                </a:lnTo>
                <a:lnTo>
                  <a:pt x="9115950" y="2933937"/>
                </a:lnTo>
                <a:lnTo>
                  <a:pt x="9115950" y="3341065"/>
                </a:lnTo>
                <a:lnTo>
                  <a:pt x="8741810" y="3341065"/>
                </a:lnTo>
                <a:lnTo>
                  <a:pt x="8741810" y="2933937"/>
                </a:lnTo>
                <a:lnTo>
                  <a:pt x="8514108" y="2933937"/>
                </a:lnTo>
                <a:close/>
                <a:moveTo>
                  <a:pt x="6720083" y="2933937"/>
                </a:moveTo>
                <a:lnTo>
                  <a:pt x="6720083" y="3158421"/>
                </a:lnTo>
                <a:lnTo>
                  <a:pt x="6960659" y="3158421"/>
                </a:lnTo>
                <a:lnTo>
                  <a:pt x="6960659" y="3990379"/>
                </a:lnTo>
                <a:lnTo>
                  <a:pt x="7188361" y="3990379"/>
                </a:lnTo>
                <a:lnTo>
                  <a:pt x="7188361" y="3158421"/>
                </a:lnTo>
                <a:lnTo>
                  <a:pt x="7430546" y="3158421"/>
                </a:lnTo>
                <a:lnTo>
                  <a:pt x="7430546" y="2933937"/>
                </a:lnTo>
                <a:lnTo>
                  <a:pt x="6720083" y="2933937"/>
                </a:lnTo>
                <a:close/>
                <a:moveTo>
                  <a:pt x="6121044" y="2933937"/>
                </a:moveTo>
                <a:lnTo>
                  <a:pt x="6290618" y="2933937"/>
                </a:lnTo>
                <a:lnTo>
                  <a:pt x="6256392" y="3142639"/>
                </a:lnTo>
                <a:lnTo>
                  <a:pt x="6213924" y="3291325"/>
                </a:lnTo>
                <a:lnTo>
                  <a:pt x="6209275" y="3279916"/>
                </a:lnTo>
                <a:lnTo>
                  <a:pt x="6085089" y="3591297"/>
                </a:lnTo>
                <a:lnTo>
                  <a:pt x="6094148" y="3591297"/>
                </a:lnTo>
                <a:lnTo>
                  <a:pt x="6018822" y="3736030"/>
                </a:lnTo>
                <a:cubicBezTo>
                  <a:pt x="5983138" y="3797935"/>
                  <a:pt x="5944768" y="3858657"/>
                  <a:pt x="5904118" y="3918358"/>
                </a:cubicBezTo>
                <a:lnTo>
                  <a:pt x="5851646" y="3990379"/>
                </a:lnTo>
                <a:lnTo>
                  <a:pt x="5697950" y="3990379"/>
                </a:lnTo>
                <a:lnTo>
                  <a:pt x="6121044" y="2933937"/>
                </a:lnTo>
                <a:close/>
                <a:moveTo>
                  <a:pt x="4435562" y="2933937"/>
                </a:moveTo>
                <a:lnTo>
                  <a:pt x="4638234" y="2933937"/>
                </a:lnTo>
                <a:lnTo>
                  <a:pt x="4808495" y="3654056"/>
                </a:lnTo>
                <a:lnTo>
                  <a:pt x="4985972" y="2933937"/>
                </a:lnTo>
                <a:lnTo>
                  <a:pt x="5130851" y="2933937"/>
                </a:lnTo>
                <a:lnTo>
                  <a:pt x="5305739" y="3657274"/>
                </a:lnTo>
                <a:lnTo>
                  <a:pt x="5479181" y="2933937"/>
                </a:lnTo>
                <a:lnTo>
                  <a:pt x="5681890" y="2933937"/>
                </a:lnTo>
                <a:lnTo>
                  <a:pt x="5426128" y="3990379"/>
                </a:lnTo>
                <a:lnTo>
                  <a:pt x="5212041" y="3990379"/>
                </a:lnTo>
                <a:lnTo>
                  <a:pt x="5057117" y="3342675"/>
                </a:lnTo>
                <a:lnTo>
                  <a:pt x="4901967" y="3990379"/>
                </a:lnTo>
                <a:lnTo>
                  <a:pt x="4688672" y="3990379"/>
                </a:lnTo>
                <a:lnTo>
                  <a:pt x="4435562" y="2933937"/>
                </a:lnTo>
                <a:close/>
                <a:moveTo>
                  <a:pt x="3377850" y="2933937"/>
                </a:moveTo>
                <a:lnTo>
                  <a:pt x="3603943" y="2933937"/>
                </a:lnTo>
                <a:lnTo>
                  <a:pt x="3603943" y="3762677"/>
                </a:lnTo>
                <a:lnTo>
                  <a:pt x="3915324" y="3762677"/>
                </a:lnTo>
                <a:lnTo>
                  <a:pt x="3915324" y="3990379"/>
                </a:lnTo>
                <a:lnTo>
                  <a:pt x="3377850" y="3990379"/>
                </a:lnTo>
                <a:lnTo>
                  <a:pt x="3377850" y="2933937"/>
                </a:lnTo>
                <a:close/>
                <a:moveTo>
                  <a:pt x="2606320" y="2933937"/>
                </a:moveTo>
                <a:lnTo>
                  <a:pt x="2782717" y="2933937"/>
                </a:lnTo>
                <a:lnTo>
                  <a:pt x="3213115" y="3990379"/>
                </a:lnTo>
                <a:lnTo>
                  <a:pt x="2984018" y="3990379"/>
                </a:lnTo>
                <a:lnTo>
                  <a:pt x="2899447" y="3782792"/>
                </a:lnTo>
                <a:lnTo>
                  <a:pt x="2493990" y="3782792"/>
                </a:lnTo>
                <a:lnTo>
                  <a:pt x="2411153" y="3990379"/>
                </a:lnTo>
                <a:lnTo>
                  <a:pt x="2183225" y="3990379"/>
                </a:lnTo>
                <a:lnTo>
                  <a:pt x="2606320" y="2933937"/>
                </a:lnTo>
                <a:close/>
                <a:moveTo>
                  <a:pt x="1490858" y="2933937"/>
                </a:moveTo>
                <a:lnTo>
                  <a:pt x="2201322" y="2933937"/>
                </a:lnTo>
                <a:lnTo>
                  <a:pt x="2201322" y="3158421"/>
                </a:lnTo>
                <a:lnTo>
                  <a:pt x="1959137" y="3158421"/>
                </a:lnTo>
                <a:lnTo>
                  <a:pt x="1959137" y="3990379"/>
                </a:lnTo>
                <a:lnTo>
                  <a:pt x="1731434" y="3990379"/>
                </a:lnTo>
                <a:lnTo>
                  <a:pt x="1731434" y="3158421"/>
                </a:lnTo>
                <a:lnTo>
                  <a:pt x="1490858" y="3158421"/>
                </a:lnTo>
                <a:lnTo>
                  <a:pt x="1490858" y="2933937"/>
                </a:lnTo>
                <a:close/>
                <a:moveTo>
                  <a:pt x="1123383" y="2933937"/>
                </a:moveTo>
                <a:lnTo>
                  <a:pt x="1351085" y="2933937"/>
                </a:lnTo>
                <a:lnTo>
                  <a:pt x="1351085" y="3990379"/>
                </a:lnTo>
                <a:lnTo>
                  <a:pt x="1123383" y="3990379"/>
                </a:lnTo>
                <a:lnTo>
                  <a:pt x="1123383" y="2933937"/>
                </a:lnTo>
                <a:close/>
                <a:moveTo>
                  <a:pt x="0" y="2933937"/>
                </a:moveTo>
                <a:lnTo>
                  <a:pt x="230469" y="2933937"/>
                </a:lnTo>
                <a:lnTo>
                  <a:pt x="497647" y="3636354"/>
                </a:lnTo>
                <a:lnTo>
                  <a:pt x="765277" y="2933937"/>
                </a:lnTo>
                <a:lnTo>
                  <a:pt x="996097" y="2933937"/>
                </a:lnTo>
                <a:lnTo>
                  <a:pt x="596135" y="3990379"/>
                </a:lnTo>
                <a:lnTo>
                  <a:pt x="398417" y="3990379"/>
                </a:lnTo>
                <a:lnTo>
                  <a:pt x="0" y="2933937"/>
                </a:lnTo>
                <a:close/>
                <a:moveTo>
                  <a:pt x="8043694" y="2919454"/>
                </a:moveTo>
                <a:cubicBezTo>
                  <a:pt x="7898866" y="2919454"/>
                  <a:pt x="7775896" y="2972424"/>
                  <a:pt x="7674784" y="3078363"/>
                </a:cubicBezTo>
                <a:cubicBezTo>
                  <a:pt x="7573674" y="3184302"/>
                  <a:pt x="7523117" y="3313709"/>
                  <a:pt x="7523117" y="3466583"/>
                </a:cubicBezTo>
                <a:cubicBezTo>
                  <a:pt x="7523117" y="3616776"/>
                  <a:pt x="7572734" y="3744037"/>
                  <a:pt x="7671968" y="3848367"/>
                </a:cubicBezTo>
                <a:cubicBezTo>
                  <a:pt x="7771204" y="3952697"/>
                  <a:pt x="7891894" y="4004862"/>
                  <a:pt x="8034039" y="4004862"/>
                </a:cubicBezTo>
                <a:cubicBezTo>
                  <a:pt x="8116645" y="4004862"/>
                  <a:pt x="8219902" y="3984211"/>
                  <a:pt x="8343811" y="3942908"/>
                </a:cubicBezTo>
                <a:lnTo>
                  <a:pt x="8343811" y="3687044"/>
                </a:lnTo>
                <a:cubicBezTo>
                  <a:pt x="8233312" y="3750876"/>
                  <a:pt x="8138370" y="3782792"/>
                  <a:pt x="8058982" y="3782792"/>
                </a:cubicBezTo>
                <a:cubicBezTo>
                  <a:pt x="7968331" y="3782792"/>
                  <a:pt x="7895916" y="3754497"/>
                  <a:pt x="7841739" y="3697906"/>
                </a:cubicBezTo>
                <a:cubicBezTo>
                  <a:pt x="7787563" y="3641316"/>
                  <a:pt x="7760474" y="3565817"/>
                  <a:pt x="7760474" y="3471411"/>
                </a:cubicBezTo>
                <a:cubicBezTo>
                  <a:pt x="7760474" y="3371640"/>
                  <a:pt x="7786222" y="3292253"/>
                  <a:pt x="7837716" y="3233249"/>
                </a:cubicBezTo>
                <a:cubicBezTo>
                  <a:pt x="7889210" y="3174245"/>
                  <a:pt x="7957871" y="3144742"/>
                  <a:pt x="8043694" y="3144742"/>
                </a:cubicBezTo>
                <a:cubicBezTo>
                  <a:pt x="8129518" y="3144742"/>
                  <a:pt x="8229558" y="3179072"/>
                  <a:pt x="8343811" y="3247732"/>
                </a:cubicBezTo>
                <a:lnTo>
                  <a:pt x="8343811" y="2990259"/>
                </a:lnTo>
                <a:cubicBezTo>
                  <a:pt x="8237068" y="2943056"/>
                  <a:pt x="8137028" y="2919454"/>
                  <a:pt x="8043694" y="2919454"/>
                </a:cubicBezTo>
                <a:close/>
                <a:moveTo>
                  <a:pt x="4816100" y="0"/>
                </a:moveTo>
                <a:lnTo>
                  <a:pt x="10912100" y="0"/>
                </a:lnTo>
                <a:lnTo>
                  <a:pt x="10912100" y="6858000"/>
                </a:lnTo>
                <a:lnTo>
                  <a:pt x="2715520" y="6908165"/>
                </a:lnTo>
                <a:cubicBezTo>
                  <a:pt x="2715520" y="5765165"/>
                  <a:pt x="5058988" y="5019675"/>
                  <a:pt x="5775744" y="4094559"/>
                </a:cubicBezTo>
                <a:lnTo>
                  <a:pt x="5851646" y="3990379"/>
                </a:lnTo>
                <a:lnTo>
                  <a:pt x="5925878" y="3990379"/>
                </a:lnTo>
                <a:lnTo>
                  <a:pt x="6008715" y="3782792"/>
                </a:lnTo>
                <a:lnTo>
                  <a:pt x="6414171" y="3782792"/>
                </a:lnTo>
                <a:lnTo>
                  <a:pt x="6498742" y="3990379"/>
                </a:lnTo>
                <a:lnTo>
                  <a:pt x="6727841" y="3990379"/>
                </a:lnTo>
                <a:lnTo>
                  <a:pt x="6297441" y="2933937"/>
                </a:lnTo>
                <a:lnTo>
                  <a:pt x="6290618" y="2933937"/>
                </a:lnTo>
                <a:lnTo>
                  <a:pt x="6291894" y="2926159"/>
                </a:lnTo>
                <a:cubicBezTo>
                  <a:pt x="6368378" y="2186843"/>
                  <a:pt x="6012679" y="1265039"/>
                  <a:pt x="48161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33EB5-0737-6E2D-6EB2-5C9F2A24B988}"/>
              </a:ext>
            </a:extLst>
          </p:cNvPr>
          <p:cNvSpPr txBox="1"/>
          <p:nvPr/>
        </p:nvSpPr>
        <p:spPr>
          <a:xfrm>
            <a:off x="7188200" y="4250174"/>
            <a:ext cx="355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- because every second matters in saving a life.</a:t>
            </a:r>
            <a:endParaRPr lang="en-IN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C09BEC-6C09-A7ED-13E5-1EA590405B37}"/>
              </a:ext>
            </a:extLst>
          </p:cNvPr>
          <p:cNvSpPr txBox="1"/>
          <p:nvPr/>
        </p:nvSpPr>
        <p:spPr>
          <a:xfrm>
            <a:off x="7031736" y="6199632"/>
            <a:ext cx="501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ELECTRO-SAPIENS | </a:t>
            </a:r>
            <a:r>
              <a:rPr lang="en-IN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Hackathon 2025 | HARDWARE</a:t>
            </a:r>
          </a:p>
        </p:txBody>
      </p:sp>
    </p:spTree>
    <p:extLst>
      <p:ext uri="{BB962C8B-B14F-4D97-AF65-F5344CB8AC3E}">
        <p14:creationId xmlns:p14="http://schemas.microsoft.com/office/powerpoint/2010/main" val="57391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439743-623A-8685-4D59-CFECD8476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E3AF07-DFBA-AE41-D432-3942AA2DA538}"/>
              </a:ext>
            </a:extLst>
          </p:cNvPr>
          <p:cNvSpPr/>
          <p:nvPr/>
        </p:nvSpPr>
        <p:spPr>
          <a:xfrm>
            <a:off x="495300" y="-285750"/>
            <a:ext cx="2724150" cy="7381875"/>
          </a:xfrm>
          <a:prstGeom prst="rect">
            <a:avLst/>
          </a:prstGeom>
          <a:solidFill>
            <a:srgbClr val="A9D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2B997A-5431-3523-A767-CFCCF741FACF}"/>
              </a:ext>
            </a:extLst>
          </p:cNvPr>
          <p:cNvSpPr/>
          <p:nvPr/>
        </p:nvSpPr>
        <p:spPr>
          <a:xfrm>
            <a:off x="371474" y="4112702"/>
            <a:ext cx="3038475" cy="1247775"/>
          </a:xfrm>
          <a:prstGeom prst="rect">
            <a:avLst/>
          </a:prstGeom>
          <a:solidFill>
            <a:srgbClr val="D0F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393994-46E2-FEAE-E892-85F6E90D0CFA}"/>
              </a:ext>
            </a:extLst>
          </p:cNvPr>
          <p:cNvSpPr txBox="1"/>
          <p:nvPr/>
        </p:nvSpPr>
        <p:spPr>
          <a:xfrm>
            <a:off x="642936" y="223542"/>
            <a:ext cx="2343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Montserrat Light" pitchFamily="2" charset="0"/>
              </a:rPr>
              <a:t>📡 </a:t>
            </a:r>
            <a:r>
              <a:rPr lang="en-US" sz="2000" b="1" dirty="0">
                <a:latin typeface="Montserrat Light" pitchFamily="2" charset="0"/>
              </a:rPr>
              <a:t>ESP-NOW Protocol</a:t>
            </a:r>
            <a:endParaRPr lang="en-IN" sz="2000" b="1" dirty="0">
              <a:latin typeface="Montserrat Light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E0DA6-7DEF-D9E3-248E-EFF37A6B5F9C}"/>
              </a:ext>
            </a:extLst>
          </p:cNvPr>
          <p:cNvSpPr txBox="1"/>
          <p:nvPr/>
        </p:nvSpPr>
        <p:spPr>
          <a:xfrm>
            <a:off x="785811" y="1440720"/>
            <a:ext cx="205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ontserrat Light" pitchFamily="2" charset="0"/>
              </a:rPr>
              <a:t>🌐 Wi-Fi Connectivity</a:t>
            </a:r>
            <a:endParaRPr lang="en-IN" dirty="0">
              <a:latin typeface="Montserrat Ligh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A4A3B-F5AF-EC41-1555-AA3B8181F154}"/>
              </a:ext>
            </a:extLst>
          </p:cNvPr>
          <p:cNvSpPr txBox="1"/>
          <p:nvPr/>
        </p:nvSpPr>
        <p:spPr>
          <a:xfrm>
            <a:off x="371474" y="2895524"/>
            <a:ext cx="2886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 Light" pitchFamily="2" charset="0"/>
              </a:rPr>
              <a:t>🔋 Power                 Management System</a:t>
            </a:r>
            <a:endParaRPr lang="en-IN" dirty="0">
              <a:latin typeface="Montserrat Ligh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C82240-1C5B-9F73-C250-C8D29B50A84B}"/>
              </a:ext>
            </a:extLst>
          </p:cNvPr>
          <p:cNvSpPr txBox="1"/>
          <p:nvPr/>
        </p:nvSpPr>
        <p:spPr>
          <a:xfrm>
            <a:off x="371474" y="4350329"/>
            <a:ext cx="27241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ontserrat Black" pitchFamily="2" charset="0"/>
              </a:rPr>
              <a:t>💾 Embedded Firmware – Arduino IDE </a:t>
            </a:r>
            <a:endParaRPr lang="en-IN" dirty="0">
              <a:latin typeface="Montserrat Black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20E69-54FD-4373-32D2-64D2E9C9D326}"/>
              </a:ext>
            </a:extLst>
          </p:cNvPr>
          <p:cNvSpPr txBox="1"/>
          <p:nvPr/>
        </p:nvSpPr>
        <p:spPr>
          <a:xfrm>
            <a:off x="885824" y="6043635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Light" pitchFamily="2" charset="0"/>
              </a:rPr>
              <a:t>🖥️ </a:t>
            </a:r>
            <a:r>
              <a:rPr lang="en-US" b="1" dirty="0" err="1">
                <a:latin typeface="Montserrat Light" pitchFamily="2" charset="0"/>
              </a:rPr>
              <a:t>EasyEDA</a:t>
            </a:r>
            <a:endParaRPr lang="en-IN" dirty="0">
              <a:latin typeface="Montserrat Ligh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BB655-3D5C-BAF7-D1D8-E0C76B6861B9}"/>
              </a:ext>
            </a:extLst>
          </p:cNvPr>
          <p:cNvSpPr txBox="1"/>
          <p:nvPr/>
        </p:nvSpPr>
        <p:spPr>
          <a:xfrm>
            <a:off x="5001986" y="4027164"/>
            <a:ext cx="47908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w Cen MT" panose="020B0602020104020603" pitchFamily="34" charset="0"/>
              </a:rPr>
              <a:t>Custom firmware developed for both master and slave devices manages data collection, communication, and alert logic.</a:t>
            </a:r>
            <a:endParaRPr lang="en-IN" sz="2400" dirty="0">
              <a:latin typeface="Tw Cen MT" panose="020B0602020104020603" pitchFamily="34" charset="0"/>
            </a:endParaRPr>
          </a:p>
        </p:txBody>
      </p:sp>
      <p:pic>
        <p:nvPicPr>
          <p:cNvPr id="1026" name="Picture 2" descr="Arduino - Wikipedia">
            <a:extLst>
              <a:ext uri="{FF2B5EF4-FFF2-40B4-BE49-F238E27FC236}">
                <a16:creationId xmlns:a16="http://schemas.microsoft.com/office/drawing/2014/main" id="{93082A6C-317F-F7EA-2CEF-57813B5A5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308" y="803501"/>
            <a:ext cx="3863986" cy="26016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19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29A196-9D6C-F85D-3131-82DE43F3E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67BE4B-425D-AFEE-E36B-36466671F07F}"/>
              </a:ext>
            </a:extLst>
          </p:cNvPr>
          <p:cNvSpPr/>
          <p:nvPr/>
        </p:nvSpPr>
        <p:spPr>
          <a:xfrm>
            <a:off x="495300" y="-285750"/>
            <a:ext cx="2724150" cy="7381875"/>
          </a:xfrm>
          <a:prstGeom prst="rect">
            <a:avLst/>
          </a:prstGeom>
          <a:solidFill>
            <a:srgbClr val="A9D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B81CB7-6971-5870-65B3-E8FFFAFAF121}"/>
              </a:ext>
            </a:extLst>
          </p:cNvPr>
          <p:cNvSpPr/>
          <p:nvPr/>
        </p:nvSpPr>
        <p:spPr>
          <a:xfrm>
            <a:off x="338137" y="5304344"/>
            <a:ext cx="3038475" cy="1247775"/>
          </a:xfrm>
          <a:prstGeom prst="rect">
            <a:avLst/>
          </a:prstGeom>
          <a:solidFill>
            <a:srgbClr val="D0F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C66CB1-CEA8-C8DB-8FF0-801421BD6CE9}"/>
              </a:ext>
            </a:extLst>
          </p:cNvPr>
          <p:cNvSpPr txBox="1"/>
          <p:nvPr/>
        </p:nvSpPr>
        <p:spPr>
          <a:xfrm>
            <a:off x="642936" y="223542"/>
            <a:ext cx="2343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Montserrat Light" pitchFamily="2" charset="0"/>
              </a:rPr>
              <a:t>📡 </a:t>
            </a:r>
            <a:r>
              <a:rPr lang="en-US" sz="2000" b="1" dirty="0">
                <a:latin typeface="Montserrat Light" pitchFamily="2" charset="0"/>
              </a:rPr>
              <a:t>ESP-NOW Protocol</a:t>
            </a:r>
            <a:endParaRPr lang="en-IN" sz="2000" b="1" dirty="0">
              <a:latin typeface="Montserrat Light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31E14-34A7-0564-26EF-8EE073575C3C}"/>
              </a:ext>
            </a:extLst>
          </p:cNvPr>
          <p:cNvSpPr txBox="1"/>
          <p:nvPr/>
        </p:nvSpPr>
        <p:spPr>
          <a:xfrm>
            <a:off x="785811" y="1440720"/>
            <a:ext cx="205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ontserrat Light" pitchFamily="2" charset="0"/>
              </a:rPr>
              <a:t>🌐 Wi-Fi Connectivity</a:t>
            </a:r>
            <a:endParaRPr lang="en-IN" dirty="0">
              <a:latin typeface="Montserrat Ligh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DC37FB-DD8D-9837-C9CD-FDEAE68ECE53}"/>
              </a:ext>
            </a:extLst>
          </p:cNvPr>
          <p:cNvSpPr txBox="1"/>
          <p:nvPr/>
        </p:nvSpPr>
        <p:spPr>
          <a:xfrm>
            <a:off x="371474" y="2782669"/>
            <a:ext cx="2886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 Light" pitchFamily="2" charset="0"/>
              </a:rPr>
              <a:t>🔋 Power                 Management System</a:t>
            </a:r>
            <a:endParaRPr lang="en-IN" dirty="0">
              <a:latin typeface="Montserrat Ligh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176A6-FB49-3C93-131C-68DB233ABA14}"/>
              </a:ext>
            </a:extLst>
          </p:cNvPr>
          <p:cNvSpPr txBox="1"/>
          <p:nvPr/>
        </p:nvSpPr>
        <p:spPr>
          <a:xfrm>
            <a:off x="371474" y="4163806"/>
            <a:ext cx="27241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ontserrat Light" pitchFamily="2" charset="0"/>
              </a:rPr>
              <a:t>💾 Embedded Firmware – Arduino IDE </a:t>
            </a:r>
            <a:endParaRPr lang="en-IN" dirty="0">
              <a:latin typeface="Montserrat Light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3136F-6C7E-90E2-EB47-E1D2E4E4C0CC}"/>
              </a:ext>
            </a:extLst>
          </p:cNvPr>
          <p:cNvSpPr txBox="1"/>
          <p:nvPr/>
        </p:nvSpPr>
        <p:spPr>
          <a:xfrm>
            <a:off x="966785" y="5743566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Black" pitchFamily="2" charset="0"/>
              </a:rPr>
              <a:t>🖥️ </a:t>
            </a:r>
            <a:r>
              <a:rPr lang="en-US" b="1" dirty="0" err="1">
                <a:latin typeface="Montserrat Black" pitchFamily="2" charset="0"/>
              </a:rPr>
              <a:t>EasyEDA</a:t>
            </a:r>
            <a:endParaRPr lang="en-IN" dirty="0">
              <a:latin typeface="Montserrat Black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FCECF-6E39-BDF2-7271-B926FDF186B1}"/>
              </a:ext>
            </a:extLst>
          </p:cNvPr>
          <p:cNvSpPr txBox="1"/>
          <p:nvPr/>
        </p:nvSpPr>
        <p:spPr>
          <a:xfrm>
            <a:off x="4982392" y="3840641"/>
            <a:ext cx="51282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w Cen MT" panose="020B0602020104020603" pitchFamily="34" charset="0"/>
              </a:rPr>
              <a:t>The PCB and schematic are designed in </a:t>
            </a:r>
            <a:r>
              <a:rPr lang="en-US" sz="2400" b="1" dirty="0" err="1">
                <a:latin typeface="Tw Cen MT" panose="020B0602020104020603" pitchFamily="34" charset="0"/>
              </a:rPr>
              <a:t>EasyEDA</a:t>
            </a:r>
            <a:r>
              <a:rPr lang="en-US" sz="2400" dirty="0">
                <a:latin typeface="Tw Cen MT" panose="020B0602020104020603" pitchFamily="34" charset="0"/>
              </a:rPr>
              <a:t>, enabling compact, reliable, and production-ready hardware layouts.</a:t>
            </a:r>
            <a:endParaRPr lang="en-IN" sz="2400" dirty="0">
              <a:latin typeface="Tw Cen MT" panose="020B0602020104020603" pitchFamily="34" charset="0"/>
            </a:endParaRPr>
          </a:p>
        </p:txBody>
      </p:sp>
      <p:pic>
        <p:nvPicPr>
          <p:cNvPr id="2050" name="Picture 2" descr="EasyEDA - YouTube">
            <a:extLst>
              <a:ext uri="{FF2B5EF4-FFF2-40B4-BE49-F238E27FC236}">
                <a16:creationId xmlns:a16="http://schemas.microsoft.com/office/drawing/2014/main" id="{AB0B6988-3779-5F80-9C62-8EDE5A54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4556" y1="74889" x2="14556" y2="74889"/>
                        <a14:foregroundMark x1="14556" y1="74889" x2="14556" y2="74889"/>
                        <a14:foregroundMark x1="24444" y1="74556" x2="24444" y2="74556"/>
                        <a14:foregroundMark x1="24556" y1="74778" x2="24556" y2="74778"/>
                        <a14:foregroundMark x1="36222" y1="75889" x2="36222" y2="75889"/>
                        <a14:foregroundMark x1="36222" y1="75889" x2="36222" y2="75889"/>
                        <a14:foregroundMark x1="47444" y1="79222" x2="47444" y2="79222"/>
                        <a14:foregroundMark x1="47444" y1="79222" x2="47444" y2="79222"/>
                        <a14:foregroundMark x1="54889" y1="76333" x2="54889" y2="76333"/>
                        <a14:foregroundMark x1="54889" y1="76333" x2="54889" y2="76333"/>
                        <a14:foregroundMark x1="71000" y1="71111" x2="71000" y2="71111"/>
                        <a14:foregroundMark x1="71000" y1="71111" x2="71000" y2="71111"/>
                        <a14:foregroundMark x1="82556" y1="71778" x2="82556" y2="71778"/>
                        <a14:foregroundMark x1="82556" y1="71778" x2="82556" y2="7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947" y="425476"/>
            <a:ext cx="3323149" cy="332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26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35F704-6C96-852B-7BE5-ECA3381B8707}"/>
              </a:ext>
            </a:extLst>
          </p:cNvPr>
          <p:cNvSpPr txBox="1"/>
          <p:nvPr/>
        </p:nvSpPr>
        <p:spPr>
          <a:xfrm>
            <a:off x="2047874" y="3167390"/>
            <a:ext cx="80962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Montserrat Black" pitchFamily="2" charset="0"/>
              </a:rPr>
              <a:t>“Simple User Journey” (for Vital Watch)</a:t>
            </a:r>
            <a:endParaRPr lang="en-IN" sz="2800" dirty="0"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70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57DAD2-38BA-A0FE-C7B2-0E928EE47AE9}"/>
              </a:ext>
            </a:extLst>
          </p:cNvPr>
          <p:cNvSpPr txBox="1"/>
          <p:nvPr/>
        </p:nvSpPr>
        <p:spPr>
          <a:xfrm>
            <a:off x="1986534" y="2271052"/>
            <a:ext cx="36553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000" dirty="0">
                <a:latin typeface="Tw Cen MT" panose="020B0602020104020603" pitchFamily="34" charset="0"/>
              </a:rPr>
            </a:br>
            <a:r>
              <a:rPr lang="en-US" sz="2000" dirty="0">
                <a:latin typeface="Tw Cen MT" panose="020B0602020104020603" pitchFamily="34" charset="0"/>
              </a:rPr>
              <a:t>The nurse assigns a Vital Watch device to each patient. The watch automatically starts collecting vitals like heart rate, SpO₂, and ECG.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2FBE4-0D81-2B39-6824-E4AF78481188}"/>
              </a:ext>
            </a:extLst>
          </p:cNvPr>
          <p:cNvSpPr txBox="1"/>
          <p:nvPr/>
        </p:nvSpPr>
        <p:spPr>
          <a:xfrm>
            <a:off x="1909191" y="1409057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Montserrat Black" pitchFamily="2" charset="0"/>
              </a:rPr>
              <a:t>1.Patient Setup:</a:t>
            </a:r>
            <a:endParaRPr lang="en-IN" sz="2800" dirty="0">
              <a:latin typeface="Montserrat Black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313480-6D6B-B50D-36BA-AF9E8B44C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667" y="918192"/>
            <a:ext cx="32575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42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EF5F32-B0B0-3F84-062B-5FE384E3F110}"/>
              </a:ext>
            </a:extLst>
          </p:cNvPr>
          <p:cNvSpPr txBox="1"/>
          <p:nvPr/>
        </p:nvSpPr>
        <p:spPr>
          <a:xfrm>
            <a:off x="1456563" y="2995910"/>
            <a:ext cx="42771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000" dirty="0">
                <a:latin typeface="Tw Cen MT" panose="020B0602020104020603" pitchFamily="34" charset="0"/>
              </a:rPr>
            </a:br>
            <a:r>
              <a:rPr lang="en-US" sz="2000" dirty="0">
                <a:latin typeface="Tw Cen MT" panose="020B0602020104020603" pitchFamily="34" charset="0"/>
              </a:rPr>
              <a:t>Each patient’s device sends the health data to the nurse’s central watch (or display) using ESP-NOW.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8C7AD-F4FF-D0E1-D575-C8527A776F22}"/>
              </a:ext>
            </a:extLst>
          </p:cNvPr>
          <p:cNvSpPr txBox="1"/>
          <p:nvPr/>
        </p:nvSpPr>
        <p:spPr>
          <a:xfrm>
            <a:off x="1355598" y="1813298"/>
            <a:ext cx="4378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Montserrat Black" pitchFamily="2" charset="0"/>
              </a:rPr>
              <a:t>2.Data Transmission:</a:t>
            </a:r>
            <a:endParaRPr lang="en-IN" sz="2800" dirty="0">
              <a:latin typeface="Montserrat Black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2A6E0-904D-0EDA-ECF1-2A9DCFA88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0" y="714375"/>
            <a:ext cx="36195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96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D32864-E5AA-0366-C870-F4D1B95B7C21}"/>
              </a:ext>
            </a:extLst>
          </p:cNvPr>
          <p:cNvSpPr txBox="1"/>
          <p:nvPr/>
        </p:nvSpPr>
        <p:spPr>
          <a:xfrm>
            <a:off x="418338" y="3054518"/>
            <a:ext cx="36583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000" dirty="0">
                <a:latin typeface="Tw Cen MT" panose="020B0602020104020603" pitchFamily="34" charset="0"/>
              </a:rPr>
            </a:br>
            <a:r>
              <a:rPr lang="en-US" sz="2000" dirty="0">
                <a:latin typeface="Tw Cen MT" panose="020B0602020104020603" pitchFamily="34" charset="0"/>
              </a:rPr>
              <a:t>The nurse views all patients’ live health parameters on her screen or smartwatch.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86100-BAC5-9B4D-7760-36D92E8FB6B3}"/>
              </a:ext>
            </a:extLst>
          </p:cNvPr>
          <p:cNvSpPr txBox="1"/>
          <p:nvPr/>
        </p:nvSpPr>
        <p:spPr>
          <a:xfrm>
            <a:off x="383857" y="1853303"/>
            <a:ext cx="4164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Montserrat Black" pitchFamily="2" charset="0"/>
              </a:rPr>
              <a:t>3.Monitoring Phase:</a:t>
            </a:r>
            <a:endParaRPr lang="en-IN" sz="2800" dirty="0">
              <a:latin typeface="Montserrat Black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519B3-1308-4AB8-19D2-F195D8BBD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74" y="1314450"/>
            <a:ext cx="70008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88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3736E0-6AC3-004F-4DAB-D41BC2E2FDA5}"/>
              </a:ext>
            </a:extLst>
          </p:cNvPr>
          <p:cNvSpPr txBox="1"/>
          <p:nvPr/>
        </p:nvSpPr>
        <p:spPr>
          <a:xfrm>
            <a:off x="727520" y="3090636"/>
            <a:ext cx="342538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000" dirty="0">
                <a:latin typeface="Tw Cen MT" panose="020B0602020104020603" pitchFamily="34" charset="0"/>
              </a:rPr>
            </a:br>
            <a:r>
              <a:rPr lang="en-US" sz="2000" dirty="0">
                <a:latin typeface="Tw Cen MT" panose="020B0602020104020603" pitchFamily="34" charset="0"/>
              </a:rPr>
              <a:t>Suddenly, one patient’s oxygen level drops below normal.</a:t>
            </a:r>
            <a:br>
              <a:rPr lang="en-US" sz="2000" dirty="0">
                <a:latin typeface="Tw Cen MT" panose="020B0602020104020603" pitchFamily="34" charset="0"/>
              </a:rPr>
            </a:br>
            <a:r>
              <a:rPr lang="en-US" sz="2000" dirty="0">
                <a:latin typeface="Tw Cen MT" panose="020B0602020104020603" pitchFamily="34" charset="0"/>
              </a:rPr>
              <a:t>→ The nurse’s device vibrates or flashes a red alert message.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E6452-6EFA-5C58-2CBB-D18A50718FE7}"/>
              </a:ext>
            </a:extLst>
          </p:cNvPr>
          <p:cNvSpPr txBox="1"/>
          <p:nvPr/>
        </p:nvSpPr>
        <p:spPr>
          <a:xfrm>
            <a:off x="689420" y="2083808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Montserrat Black" pitchFamily="2" charset="0"/>
              </a:rPr>
              <a:t>4.Alert Event:</a:t>
            </a:r>
            <a:endParaRPr lang="en-IN" sz="2800" dirty="0">
              <a:latin typeface="Montserrat Black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D0CA5-FE7B-ED3C-796C-2AE39E9DE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25" y="1104900"/>
            <a:ext cx="66675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0707EB-E85D-16FE-4C23-DBAFF1D799E6}"/>
              </a:ext>
            </a:extLst>
          </p:cNvPr>
          <p:cNvSpPr txBox="1"/>
          <p:nvPr/>
        </p:nvSpPr>
        <p:spPr>
          <a:xfrm>
            <a:off x="808863" y="2863988"/>
            <a:ext cx="35440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000" dirty="0">
                <a:latin typeface="Tw Cen MT" panose="020B0602020104020603" pitchFamily="34" charset="0"/>
              </a:rPr>
            </a:br>
            <a:r>
              <a:rPr lang="en-US" sz="2000" dirty="0">
                <a:latin typeface="Tw Cen MT" panose="020B0602020104020603" pitchFamily="34" charset="0"/>
              </a:rPr>
              <a:t>The nurse immediately attends to that patient, potentially preventing a medical emergency.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0074F-CA1E-D0F9-E975-7B33A7C3157A}"/>
              </a:ext>
            </a:extLst>
          </p:cNvPr>
          <p:cNvSpPr txBox="1"/>
          <p:nvPr/>
        </p:nvSpPr>
        <p:spPr>
          <a:xfrm>
            <a:off x="808863" y="1214765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Montserrat Black" pitchFamily="2" charset="0"/>
              </a:rPr>
              <a:t>5.Response:</a:t>
            </a:r>
            <a:endParaRPr lang="en-IN" sz="2800" dirty="0">
              <a:latin typeface="Montserrat Black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737CDD-60B7-2397-3B1D-501A8F84C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11" y="1476375"/>
            <a:ext cx="6672263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68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ne glowing light bulb in sea of unlit bulbs">
            <a:extLst>
              <a:ext uri="{FF2B5EF4-FFF2-40B4-BE49-F238E27FC236}">
                <a16:creationId xmlns:a16="http://schemas.microsoft.com/office/drawing/2014/main" id="{18AAEFAD-B947-B84E-99CF-B03BC3CF1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C7F9C1-4E7E-6BB8-6956-792B45A95C62}"/>
              </a:ext>
            </a:extLst>
          </p:cNvPr>
          <p:cNvSpPr/>
          <p:nvPr/>
        </p:nvSpPr>
        <p:spPr>
          <a:xfrm>
            <a:off x="-620487" y="-315685"/>
            <a:ext cx="12932229" cy="7750628"/>
          </a:xfrm>
          <a:prstGeom prst="rect">
            <a:avLst/>
          </a:prstGeom>
          <a:solidFill>
            <a:schemeClr val="tx1">
              <a:lumMod val="95000"/>
              <a:lumOff val="5000"/>
              <a:alpha val="6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FFC32-7A77-E81F-A913-3313B079C863}"/>
              </a:ext>
            </a:extLst>
          </p:cNvPr>
          <p:cNvSpPr txBox="1"/>
          <p:nvPr/>
        </p:nvSpPr>
        <p:spPr>
          <a:xfrm>
            <a:off x="1626241" y="2890391"/>
            <a:ext cx="43243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 Black" pitchFamily="2" charset="0"/>
              </a:rPr>
              <a:t>Why it’s unique or Innovative ??</a:t>
            </a:r>
            <a:endParaRPr lang="en-IN" sz="3200" dirty="0">
              <a:solidFill>
                <a:schemeClr val="bg1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56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0C8DF1-979A-8E1F-16A6-7B802AE23A26}"/>
              </a:ext>
            </a:extLst>
          </p:cNvPr>
          <p:cNvSpPr/>
          <p:nvPr/>
        </p:nvSpPr>
        <p:spPr>
          <a:xfrm rot="1669061">
            <a:off x="5119619" y="-1227144"/>
            <a:ext cx="9328285" cy="11431166"/>
          </a:xfrm>
          <a:prstGeom prst="rect">
            <a:avLst/>
          </a:prstGeom>
          <a:solidFill>
            <a:srgbClr val="BEE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055FF-C0F5-2A4B-152C-21FE27CF52C7}"/>
              </a:ext>
            </a:extLst>
          </p:cNvPr>
          <p:cNvSpPr txBox="1"/>
          <p:nvPr/>
        </p:nvSpPr>
        <p:spPr>
          <a:xfrm>
            <a:off x="5603648" y="4488439"/>
            <a:ext cx="50033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D8CC4"/>
                </a:solidFill>
                <a:latin typeface="Montserrat Black" pitchFamily="2" charset="0"/>
              </a:rPr>
              <a:t>🔗 ESP-NOW Protocol Integration:</a:t>
            </a:r>
            <a:endParaRPr lang="en-IN" sz="3200" dirty="0">
              <a:solidFill>
                <a:srgbClr val="7D8CC4"/>
              </a:solidFill>
              <a:latin typeface="Montserrat Black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C7811-EC4C-FD20-B585-056BC8C75CC5}"/>
              </a:ext>
            </a:extLst>
          </p:cNvPr>
          <p:cNvSpPr txBox="1"/>
          <p:nvPr/>
        </p:nvSpPr>
        <p:spPr>
          <a:xfrm>
            <a:off x="479506" y="870215"/>
            <a:ext cx="36875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w Cen MT" panose="020B0602020104020603" pitchFamily="34" charset="0"/>
              </a:rPr>
              <a:t>Enables </a:t>
            </a:r>
            <a:r>
              <a:rPr lang="en-US" sz="2400" b="1" dirty="0">
                <a:latin typeface="Tw Cen MT" panose="020B0602020104020603" pitchFamily="34" charset="0"/>
              </a:rPr>
              <a:t>direct peer-to-peer communication</a:t>
            </a:r>
            <a:r>
              <a:rPr lang="en-US" sz="2400" dirty="0">
                <a:latin typeface="Tw Cen MT" panose="020B0602020104020603" pitchFamily="34" charset="0"/>
              </a:rPr>
              <a:t> between multiple devices without the need for Wi-Fi, internet, or a router.</a:t>
            </a:r>
          </a:p>
        </p:txBody>
      </p:sp>
    </p:spTree>
    <p:extLst>
      <p:ext uri="{BB962C8B-B14F-4D97-AF65-F5344CB8AC3E}">
        <p14:creationId xmlns:p14="http://schemas.microsoft.com/office/powerpoint/2010/main" val="95367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E61CEB-9674-0B77-AC21-C14032715DD5}"/>
              </a:ext>
            </a:extLst>
          </p:cNvPr>
          <p:cNvSpPr txBox="1"/>
          <p:nvPr/>
        </p:nvSpPr>
        <p:spPr>
          <a:xfrm>
            <a:off x="826008" y="5636663"/>
            <a:ext cx="82086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Solution Goal</a:t>
            </a:r>
          </a:p>
          <a:p>
            <a:r>
              <a:rPr lang="en-US" dirty="0"/>
              <a:t>Enable one caregiver to effectively monitor 10+ patients through </a:t>
            </a:r>
            <a:r>
              <a:rPr lang="en-US" b="1" dirty="0"/>
              <a:t>real-time wearable vital monitoring with instant alerts</a:t>
            </a:r>
            <a:r>
              <a:rPr lang="en-US" dirty="0"/>
              <a:t>, ensuring no critical health event goes unnoticed.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BD0B7-235D-410E-0142-99A6B96DDCC6}"/>
              </a:ext>
            </a:extLst>
          </p:cNvPr>
          <p:cNvSpPr txBox="1"/>
          <p:nvPr/>
        </p:nvSpPr>
        <p:spPr>
          <a:xfrm>
            <a:off x="1671447" y="226814"/>
            <a:ext cx="8849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latin typeface="Montserrat ExtraBold" pitchFamily="2" charset="0"/>
              </a:rPr>
              <a:t>🩺 Validated Problem Statement 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A3F54-FFBE-5786-417F-D1E61B33CBC8}"/>
              </a:ext>
            </a:extLst>
          </p:cNvPr>
          <p:cNvSpPr txBox="1"/>
          <p:nvPr/>
        </p:nvSpPr>
        <p:spPr>
          <a:xfrm>
            <a:off x="826008" y="888555"/>
            <a:ext cx="105399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w Cen MT" panose="020B0602020104020603" pitchFamily="34" charset="0"/>
              </a:rPr>
              <a:t>In hospitals, </a:t>
            </a:r>
            <a:r>
              <a:rPr lang="en-US" b="1" dirty="0">
                <a:latin typeface="Tw Cen MT" panose="020B0602020104020603" pitchFamily="34" charset="0"/>
              </a:rPr>
              <a:t>one nurse monitors 10+ patients simultaneously</a:t>
            </a:r>
            <a:r>
              <a:rPr lang="en-US" dirty="0">
                <a:latin typeface="Tw Cen MT" panose="020B0602020104020603" pitchFamily="34" charset="0"/>
              </a:rPr>
              <a:t>, making it impossible to continuously observe all patients. Even small distractions can lead to </a:t>
            </a:r>
            <a:r>
              <a:rPr lang="en-US" b="1" dirty="0">
                <a:latin typeface="Tw Cen MT" panose="020B0602020104020603" pitchFamily="34" charset="0"/>
              </a:rPr>
              <a:t>missed critical events</a:t>
            </a:r>
            <a:r>
              <a:rPr lang="en-US" dirty="0">
                <a:latin typeface="Tw Cen MT" panose="020B0602020104020603" pitchFamily="34" charset="0"/>
              </a:rPr>
              <a:t> like sudden drops in oxygen levels, blood pressure crashes, or falls, resulting in </a:t>
            </a:r>
            <a:r>
              <a:rPr lang="en-US" b="1" dirty="0">
                <a:latin typeface="Tw Cen MT" panose="020B0602020104020603" pitchFamily="34" charset="0"/>
              </a:rPr>
              <a:t>preventable deaths and delayed emergency response</a:t>
            </a:r>
            <a:r>
              <a:rPr lang="en-US" dirty="0">
                <a:latin typeface="Tw Cen MT" panose="020B0602020104020603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C17D4-D8C5-BED2-CB28-5C2A3422EEEF}"/>
              </a:ext>
            </a:extLst>
          </p:cNvPr>
          <p:cNvSpPr txBox="1"/>
          <p:nvPr/>
        </p:nvSpPr>
        <p:spPr>
          <a:xfrm>
            <a:off x="826008" y="2066455"/>
            <a:ext cx="60944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ontserrat ExtraBold" pitchFamily="2" charset="0"/>
              </a:rPr>
              <a:t>Root Cause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Caregivers cannot physically monitor multiple patients at once.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Traditional systems rely on centralized monitoring with infrastructure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No immediate, wearable alert system for caregivers.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41D2EE-4CD9-E2EB-5AF9-5B38D7D48AF5}"/>
              </a:ext>
            </a:extLst>
          </p:cNvPr>
          <p:cNvSpPr txBox="1"/>
          <p:nvPr/>
        </p:nvSpPr>
        <p:spPr>
          <a:xfrm>
            <a:off x="826008" y="3851559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ontserrat ExtraBold" pitchFamily="2" charset="0"/>
              </a:rPr>
              <a:t>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⚠️ Preventable patient deaths from undetected vital deterioration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😓 Caregiver stress and burnout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💰 Increased healthcare costs from adverse events</a:t>
            </a:r>
          </a:p>
        </p:txBody>
      </p:sp>
    </p:spTree>
    <p:extLst>
      <p:ext uri="{BB962C8B-B14F-4D97-AF65-F5344CB8AC3E}">
        <p14:creationId xmlns:p14="http://schemas.microsoft.com/office/powerpoint/2010/main" val="3096893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7F60B-7136-C8F2-5140-7B51E091D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9666BC-821F-B648-9218-3A3B61B14810}"/>
              </a:ext>
            </a:extLst>
          </p:cNvPr>
          <p:cNvSpPr/>
          <p:nvPr/>
        </p:nvSpPr>
        <p:spPr>
          <a:xfrm rot="1623085">
            <a:off x="-3490985" y="-3416507"/>
            <a:ext cx="8669881" cy="10955333"/>
          </a:xfrm>
          <a:prstGeom prst="rect">
            <a:avLst/>
          </a:prstGeom>
          <a:solidFill>
            <a:srgbClr val="BEE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20AC25-4D75-07DB-0B56-505F401053FC}"/>
              </a:ext>
            </a:extLst>
          </p:cNvPr>
          <p:cNvSpPr txBox="1"/>
          <p:nvPr/>
        </p:nvSpPr>
        <p:spPr>
          <a:xfrm>
            <a:off x="209004" y="1183996"/>
            <a:ext cx="4898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94157"/>
                </a:solidFill>
                <a:latin typeface="Montserrat Black" pitchFamily="2" charset="0"/>
              </a:rPr>
              <a:t>⚡ Ultra-Low Latency Communication</a:t>
            </a:r>
            <a:endParaRPr lang="en-IN" sz="3600" dirty="0">
              <a:solidFill>
                <a:srgbClr val="594157"/>
              </a:solidFill>
              <a:latin typeface="Montserrat Black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7EA20B-F99E-58C1-F358-E3588E1ED95D}"/>
              </a:ext>
            </a:extLst>
          </p:cNvPr>
          <p:cNvSpPr txBox="1"/>
          <p:nvPr/>
        </p:nvSpPr>
        <p:spPr>
          <a:xfrm>
            <a:off x="6096000" y="3429000"/>
            <a:ext cx="3988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Tw Cen MT" panose="020B0602020104020603" pitchFamily="34" charset="0"/>
              </a:rPr>
              <a:t>The ESP-NOW protocol provides </a:t>
            </a:r>
            <a:r>
              <a:rPr lang="en-US" sz="2400" b="1" dirty="0">
                <a:latin typeface="Tw Cen MT" panose="020B0602020104020603" pitchFamily="34" charset="0"/>
              </a:rPr>
              <a:t>instant data transfer</a:t>
            </a:r>
            <a:r>
              <a:rPr lang="en-US" sz="2400" dirty="0">
                <a:latin typeface="Tw Cen MT" panose="020B0602020104020603" pitchFamily="34" charset="0"/>
              </a:rPr>
              <a:t> with minimal delay — crucial for real-time health monitoring and emergency alerts.</a:t>
            </a:r>
            <a:endParaRPr lang="en-IN" sz="24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141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93859-F1DB-27A2-5EE0-5D66F5C1C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9B5168-3C07-8637-9532-9764E038397B}"/>
              </a:ext>
            </a:extLst>
          </p:cNvPr>
          <p:cNvSpPr/>
          <p:nvPr/>
        </p:nvSpPr>
        <p:spPr>
          <a:xfrm rot="20100843">
            <a:off x="6591478" y="-3007432"/>
            <a:ext cx="8669881" cy="10955333"/>
          </a:xfrm>
          <a:prstGeom prst="rect">
            <a:avLst/>
          </a:prstGeom>
          <a:solidFill>
            <a:srgbClr val="BEE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80947F-E437-FAE3-45B4-5E070234371C}"/>
              </a:ext>
            </a:extLst>
          </p:cNvPr>
          <p:cNvSpPr txBox="1"/>
          <p:nvPr/>
        </p:nvSpPr>
        <p:spPr>
          <a:xfrm>
            <a:off x="6923314" y="1227909"/>
            <a:ext cx="42715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26DA8"/>
                </a:solidFill>
                <a:latin typeface="Montserrat Black" pitchFamily="2" charset="0"/>
              </a:rPr>
              <a:t>🔄 Smart Network Switching</a:t>
            </a:r>
            <a:endParaRPr lang="en-IN" sz="3200" dirty="0">
              <a:solidFill>
                <a:srgbClr val="726DA8"/>
              </a:solidFill>
              <a:latin typeface="Montserrat Black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B48D4-1CDF-44C9-D477-C7348CDDF663}"/>
              </a:ext>
            </a:extLst>
          </p:cNvPr>
          <p:cNvSpPr txBox="1"/>
          <p:nvPr/>
        </p:nvSpPr>
        <p:spPr>
          <a:xfrm>
            <a:off x="885409" y="4000641"/>
            <a:ext cx="47969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w Cen MT" panose="020B0602020104020603" pitchFamily="34" charset="0"/>
              </a:rPr>
              <a:t>The system </a:t>
            </a:r>
            <a:r>
              <a:rPr lang="en-US" sz="2400" b="1" dirty="0">
                <a:latin typeface="Tw Cen MT" panose="020B0602020104020603" pitchFamily="34" charset="0"/>
              </a:rPr>
              <a:t>automatically switches</a:t>
            </a:r>
            <a:r>
              <a:rPr lang="en-US" sz="2400" dirty="0">
                <a:latin typeface="Tw Cen MT" panose="020B0602020104020603" pitchFamily="34" charset="0"/>
              </a:rPr>
              <a:t> from </a:t>
            </a:r>
            <a:r>
              <a:rPr lang="en-US" sz="2400" b="1" dirty="0">
                <a:latin typeface="Tw Cen MT" panose="020B0602020104020603" pitchFamily="34" charset="0"/>
              </a:rPr>
              <a:t>ESP-NOW to Wi-Fi</a:t>
            </a:r>
            <a:r>
              <a:rPr lang="en-US" sz="2400" dirty="0">
                <a:latin typeface="Tw Cen MT" panose="020B0602020104020603" pitchFamily="34" charset="0"/>
              </a:rPr>
              <a:t> when the caretaker moves out of local range, ensuring </a:t>
            </a:r>
            <a:r>
              <a:rPr lang="en-US" sz="2400" b="1" dirty="0">
                <a:latin typeface="Tw Cen MT" panose="020B0602020104020603" pitchFamily="34" charset="0"/>
              </a:rPr>
              <a:t>continuous connectivity</a:t>
            </a:r>
            <a:r>
              <a:rPr lang="en-US" sz="2400" dirty="0">
                <a:latin typeface="Tw Cen MT" panose="020B06020201040206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183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7CB36-6E63-B704-CA77-0CDFB4B8E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2B1633-61E2-9F8A-2B9C-C44352C34165}"/>
              </a:ext>
            </a:extLst>
          </p:cNvPr>
          <p:cNvSpPr/>
          <p:nvPr/>
        </p:nvSpPr>
        <p:spPr>
          <a:xfrm rot="20100843">
            <a:off x="-4190834" y="-2447623"/>
            <a:ext cx="9404689" cy="13459208"/>
          </a:xfrm>
          <a:prstGeom prst="rect">
            <a:avLst/>
          </a:prstGeom>
          <a:solidFill>
            <a:srgbClr val="BEE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66F73F-8DA4-E1FA-571E-8BC1301A788A}"/>
              </a:ext>
            </a:extLst>
          </p:cNvPr>
          <p:cNvSpPr txBox="1"/>
          <p:nvPr/>
        </p:nvSpPr>
        <p:spPr>
          <a:xfrm>
            <a:off x="-195942" y="4281981"/>
            <a:ext cx="4872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5989B"/>
                </a:solidFill>
                <a:latin typeface="Montserrat Black" pitchFamily="2" charset="0"/>
              </a:rPr>
              <a:t>🌐 Hybrid Communication Model</a:t>
            </a:r>
            <a:endParaRPr lang="en-IN" sz="3200" dirty="0">
              <a:solidFill>
                <a:srgbClr val="E5989B"/>
              </a:solidFill>
              <a:latin typeface="Montserrat Black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A824BA-1026-B29B-42B5-EF9C3C8CFB48}"/>
              </a:ext>
            </a:extLst>
          </p:cNvPr>
          <p:cNvSpPr txBox="1"/>
          <p:nvPr/>
        </p:nvSpPr>
        <p:spPr>
          <a:xfrm>
            <a:off x="6366509" y="1081581"/>
            <a:ext cx="39350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w Cen MT" panose="020B0602020104020603" pitchFamily="34" charset="0"/>
              </a:rPr>
              <a:t>Combines the </a:t>
            </a:r>
            <a:r>
              <a:rPr lang="en-US" sz="2400" b="1" dirty="0">
                <a:latin typeface="Tw Cen MT" panose="020B0602020104020603" pitchFamily="34" charset="0"/>
              </a:rPr>
              <a:t>range of Wi-Fi</a:t>
            </a:r>
            <a:r>
              <a:rPr lang="en-US" sz="2400" dirty="0">
                <a:latin typeface="Tw Cen MT" panose="020B0602020104020603" pitchFamily="34" charset="0"/>
              </a:rPr>
              <a:t> and the </a:t>
            </a:r>
            <a:r>
              <a:rPr lang="en-US" sz="2400" b="1" dirty="0">
                <a:latin typeface="Tw Cen MT" panose="020B0602020104020603" pitchFamily="34" charset="0"/>
              </a:rPr>
              <a:t>speed of ESP-NOW</a:t>
            </a:r>
            <a:r>
              <a:rPr lang="en-US" sz="2400" dirty="0">
                <a:latin typeface="Tw Cen MT" panose="020B0602020104020603" pitchFamily="34" charset="0"/>
              </a:rPr>
              <a:t>, maintaining efficient data transmission in all conditions.</a:t>
            </a:r>
          </a:p>
        </p:txBody>
      </p:sp>
    </p:spTree>
    <p:extLst>
      <p:ext uri="{BB962C8B-B14F-4D97-AF65-F5344CB8AC3E}">
        <p14:creationId xmlns:p14="http://schemas.microsoft.com/office/powerpoint/2010/main" val="2400314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661E3-B8AC-D406-2C69-04A1C6A16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5B0A2F-2F47-D9DB-B2D4-F2D3C5A23830}"/>
              </a:ext>
            </a:extLst>
          </p:cNvPr>
          <p:cNvSpPr/>
          <p:nvPr/>
        </p:nvSpPr>
        <p:spPr>
          <a:xfrm rot="1669061">
            <a:off x="5119619" y="-1227144"/>
            <a:ext cx="9328285" cy="11431166"/>
          </a:xfrm>
          <a:prstGeom prst="rect">
            <a:avLst/>
          </a:prstGeom>
          <a:solidFill>
            <a:srgbClr val="BEE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8136B-9A2E-FD9A-9B72-4571A789CADE}"/>
              </a:ext>
            </a:extLst>
          </p:cNvPr>
          <p:cNvSpPr txBox="1"/>
          <p:nvPr/>
        </p:nvSpPr>
        <p:spPr>
          <a:xfrm>
            <a:off x="5603648" y="4488439"/>
            <a:ext cx="50033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D3557"/>
                </a:solidFill>
                <a:latin typeface="Montserrat Black" pitchFamily="2" charset="0"/>
              </a:rPr>
              <a:t>🧠 Multi-Device Support</a:t>
            </a:r>
            <a:endParaRPr lang="en-IN" sz="3200" dirty="0">
              <a:solidFill>
                <a:srgbClr val="1D3557"/>
              </a:solidFill>
              <a:latin typeface="Montserrat Black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4B8A1A-EE7E-41D6-FE2C-E38838C684FC}"/>
              </a:ext>
            </a:extLst>
          </p:cNvPr>
          <p:cNvSpPr txBox="1"/>
          <p:nvPr/>
        </p:nvSpPr>
        <p:spPr>
          <a:xfrm>
            <a:off x="421278" y="685800"/>
            <a:ext cx="44250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w Cen MT" panose="020B0602020104020603" pitchFamily="34" charset="0"/>
              </a:rPr>
              <a:t>One master device (nurse) can communicate with </a:t>
            </a:r>
            <a:r>
              <a:rPr lang="en-US" sz="2400" b="1" dirty="0">
                <a:latin typeface="Tw Cen MT" panose="020B0602020104020603" pitchFamily="34" charset="0"/>
              </a:rPr>
              <a:t>multiple slave devices (patients)</a:t>
            </a:r>
            <a:r>
              <a:rPr lang="en-US" sz="2400" dirty="0">
                <a:latin typeface="Tw Cen MT" panose="020B0602020104020603" pitchFamily="34" charset="0"/>
              </a:rPr>
              <a:t> simultaneously, enabling centralized monitoring.</a:t>
            </a:r>
          </a:p>
        </p:txBody>
      </p:sp>
    </p:spTree>
    <p:extLst>
      <p:ext uri="{BB962C8B-B14F-4D97-AF65-F5344CB8AC3E}">
        <p14:creationId xmlns:p14="http://schemas.microsoft.com/office/powerpoint/2010/main" val="1685143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D7A11-C1BB-F8CB-B78C-EFBE0CAF4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25CF6A-6446-6B47-2BA3-3FA35CB7836B}"/>
              </a:ext>
            </a:extLst>
          </p:cNvPr>
          <p:cNvSpPr/>
          <p:nvPr/>
        </p:nvSpPr>
        <p:spPr>
          <a:xfrm rot="1623085">
            <a:off x="-3490985" y="-3416507"/>
            <a:ext cx="8669881" cy="10955333"/>
          </a:xfrm>
          <a:prstGeom prst="rect">
            <a:avLst/>
          </a:prstGeom>
          <a:solidFill>
            <a:srgbClr val="BEE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D34115-B88C-A128-543A-2F4D8F66765F}"/>
              </a:ext>
            </a:extLst>
          </p:cNvPr>
          <p:cNvSpPr txBox="1"/>
          <p:nvPr/>
        </p:nvSpPr>
        <p:spPr>
          <a:xfrm>
            <a:off x="209004" y="1183996"/>
            <a:ext cx="4898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780000"/>
                </a:solidFill>
                <a:latin typeface="Montserrat Black" pitchFamily="2" charset="0"/>
              </a:rPr>
              <a:t>💡 No Dependency on Internet</a:t>
            </a:r>
            <a:endParaRPr lang="en-IN" sz="3600" dirty="0">
              <a:solidFill>
                <a:srgbClr val="780000"/>
              </a:solidFill>
              <a:latin typeface="Montserrat Black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2C3B7-9CBB-A16F-045F-E746C4A4B919}"/>
              </a:ext>
            </a:extLst>
          </p:cNvPr>
          <p:cNvSpPr txBox="1"/>
          <p:nvPr/>
        </p:nvSpPr>
        <p:spPr>
          <a:xfrm>
            <a:off x="6824361" y="4062689"/>
            <a:ext cx="39482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w Cen MT" panose="020B0602020104020603" pitchFamily="34" charset="0"/>
              </a:rPr>
              <a:t>Vital alerts can be exchanged </a:t>
            </a:r>
            <a:r>
              <a:rPr lang="en-US" sz="2400" b="1" dirty="0">
                <a:latin typeface="Tw Cen MT" panose="020B0602020104020603" pitchFamily="34" charset="0"/>
              </a:rPr>
              <a:t>even without any external network</a:t>
            </a:r>
            <a:r>
              <a:rPr lang="en-US" sz="2400" dirty="0">
                <a:latin typeface="Tw Cen MT" panose="020B0602020104020603" pitchFamily="34" charset="0"/>
              </a:rPr>
              <a:t>, making it ideal for hospitals with limited or unstable Wi-Fi.</a:t>
            </a:r>
            <a:endParaRPr lang="en-IN" sz="24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119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447E2-94E4-5E86-732D-4C284298D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4C366-5576-5BCF-FD6D-883D3325343D}"/>
              </a:ext>
            </a:extLst>
          </p:cNvPr>
          <p:cNvSpPr/>
          <p:nvPr/>
        </p:nvSpPr>
        <p:spPr>
          <a:xfrm rot="20100843">
            <a:off x="6591478" y="-3007432"/>
            <a:ext cx="8669881" cy="10955333"/>
          </a:xfrm>
          <a:prstGeom prst="rect">
            <a:avLst/>
          </a:prstGeom>
          <a:solidFill>
            <a:srgbClr val="BEE7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B2CBF4-F593-704B-76FF-860855FA01A6}"/>
              </a:ext>
            </a:extLst>
          </p:cNvPr>
          <p:cNvSpPr txBox="1"/>
          <p:nvPr/>
        </p:nvSpPr>
        <p:spPr>
          <a:xfrm>
            <a:off x="6923314" y="1227909"/>
            <a:ext cx="42715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344E41"/>
                </a:solidFill>
                <a:latin typeface="Montserrat Black" pitchFamily="2" charset="0"/>
              </a:rPr>
              <a:t>🔋 Energy Efficient Design</a:t>
            </a:r>
            <a:endParaRPr lang="en-IN" sz="3200" dirty="0">
              <a:solidFill>
                <a:srgbClr val="344E41"/>
              </a:solidFill>
              <a:latin typeface="Montserrat Black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5788A-0D67-3D9B-46C0-AFB8D1B447AE}"/>
              </a:ext>
            </a:extLst>
          </p:cNvPr>
          <p:cNvSpPr txBox="1"/>
          <p:nvPr/>
        </p:nvSpPr>
        <p:spPr>
          <a:xfrm>
            <a:off x="852351" y="3743938"/>
            <a:ext cx="41572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w Cen MT" panose="020B0602020104020603" pitchFamily="34" charset="0"/>
              </a:rPr>
              <a:t>ESP-NOW consumes significantly less power compared to Wi-Fi or Bluetooth, extending battery life for continuous operation.</a:t>
            </a:r>
          </a:p>
        </p:txBody>
      </p:sp>
    </p:spTree>
    <p:extLst>
      <p:ext uri="{BB962C8B-B14F-4D97-AF65-F5344CB8AC3E}">
        <p14:creationId xmlns:p14="http://schemas.microsoft.com/office/powerpoint/2010/main" val="102161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1F6C19-3ACA-EE28-3CC0-087EEE2BC892}"/>
              </a:ext>
            </a:extLst>
          </p:cNvPr>
          <p:cNvSpPr txBox="1"/>
          <p:nvPr/>
        </p:nvSpPr>
        <p:spPr>
          <a:xfrm>
            <a:off x="450723" y="187833"/>
            <a:ext cx="1064095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latin typeface="Montserrat Black" pitchFamily="2" charset="0"/>
              </a:rPr>
              <a:t>🧭 Next Steps for Scaling and Refinement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Montserrat Black" pitchFamily="2" charset="0"/>
              </a:rPr>
              <a:t>Hardware Optimization:</a:t>
            </a:r>
            <a:endParaRPr lang="en-US" sz="2000" dirty="0">
              <a:latin typeface="Montserrat Black" pitchFamily="2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w Cen MT" panose="020B0602020104020603" pitchFamily="34" charset="0"/>
              </a:rPr>
              <a:t>Integrate smaller, low-power components to improve comfort and battery life.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w Cen MT" panose="020B0602020104020603" pitchFamily="34" charset="0"/>
              </a:rPr>
              <a:t>Design a compact, production-ready PCB integrating ESP32, sensors, and power management.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Montserrat Black" pitchFamily="2" charset="0"/>
              </a:rPr>
              <a:t>Data Reliability &amp; Range Testing:</a:t>
            </a:r>
            <a:endParaRPr lang="en-US" sz="2000" dirty="0">
              <a:latin typeface="Montserrat Black" pitchFamily="2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w Cen MT" panose="020B0602020104020603" pitchFamily="34" charset="0"/>
              </a:rPr>
              <a:t>Conduct large-scale ESP-NOW and Wi-Fi tests in hospital-like environments.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w Cen MT" panose="020B0602020104020603" pitchFamily="34" charset="0"/>
              </a:rPr>
              <a:t>Implement automatic network switching and backup communication modes.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Montserrat Black" pitchFamily="2" charset="0"/>
              </a:rPr>
              <a:t>Cloud Integration:</a:t>
            </a:r>
            <a:endParaRPr lang="en-US" sz="2000" dirty="0">
              <a:latin typeface="Montserrat Black" pitchFamily="2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w Cen MT" panose="020B0602020104020603" pitchFamily="34" charset="0"/>
              </a:rPr>
              <a:t>Add cloud-based data logging for long-term health tracking and analytics.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w Cen MT" panose="020B0602020104020603" pitchFamily="34" charset="0"/>
              </a:rPr>
              <a:t>Enable remote monitoring by doctors through a secure web or mobile dashboard.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Montserrat Black" pitchFamily="2" charset="0"/>
              </a:rPr>
              <a:t>User Interface Refinement:</a:t>
            </a:r>
            <a:endParaRPr lang="en-US" sz="2000" dirty="0">
              <a:latin typeface="Montserrat Black" pitchFamily="2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w Cen MT" panose="020B0602020104020603" pitchFamily="34" charset="0"/>
              </a:rPr>
              <a:t>Improve nurse and doctor dashboards for real-time visualization and alerts.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w Cen MT" panose="020B0602020104020603" pitchFamily="34" charset="0"/>
              </a:rPr>
              <a:t>Introduce voice or vibration-based notifications for emergencies.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Montserrat Black" pitchFamily="2" charset="0"/>
              </a:rPr>
              <a:t>Validation &amp; Certification:</a:t>
            </a:r>
            <a:endParaRPr lang="en-US" sz="2000" dirty="0">
              <a:latin typeface="Montserrat Black" pitchFamily="2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w Cen MT" panose="020B0602020104020603" pitchFamily="34" charset="0"/>
              </a:rPr>
              <a:t>Run clinical validation tests to ensure data accuracy and medical reliability.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w Cen MT" panose="020B0602020104020603" pitchFamily="34" charset="0"/>
              </a:rPr>
              <a:t>Begin regulatory compliance steps (e.g., IEC, ISO for medical electronics).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Montserrat Black" pitchFamily="2" charset="0"/>
              </a:rPr>
              <a:t>Scalability &amp; Deployment:</a:t>
            </a:r>
            <a:endParaRPr lang="en-US" sz="2000" dirty="0">
              <a:latin typeface="Montserrat Black" pitchFamily="2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w Cen MT" panose="020B0602020104020603" pitchFamily="34" charset="0"/>
              </a:rPr>
              <a:t>Expand from a few patients to a full ward-level deployment.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Tw Cen MT" panose="020B0602020104020603" pitchFamily="34" charset="0"/>
              </a:rPr>
              <a:t>Prepare manufacturing-ready design for mass production and pilot trials.</a:t>
            </a:r>
          </a:p>
        </p:txBody>
      </p:sp>
    </p:spTree>
    <p:extLst>
      <p:ext uri="{BB962C8B-B14F-4D97-AF65-F5344CB8AC3E}">
        <p14:creationId xmlns:p14="http://schemas.microsoft.com/office/powerpoint/2010/main" val="628828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6C6297-B1FB-7E27-017F-0B4ED8C8D605}"/>
              </a:ext>
            </a:extLst>
          </p:cNvPr>
          <p:cNvSpPr txBox="1"/>
          <p:nvPr/>
        </p:nvSpPr>
        <p:spPr>
          <a:xfrm>
            <a:off x="3417951" y="3167390"/>
            <a:ext cx="5356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Montserrat Black" pitchFamily="2" charset="0"/>
              </a:rPr>
              <a:t>Screenshots &amp; Wireframes</a:t>
            </a:r>
            <a:endParaRPr lang="en-IN" sz="2800" dirty="0"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695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7E4A5-4C69-439C-24B2-9A4579EAE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95" y="801623"/>
            <a:ext cx="5855209" cy="5855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3FA208-C4B4-6367-8CF2-E1CD1F598E5D}"/>
              </a:ext>
            </a:extLst>
          </p:cNvPr>
          <p:cNvSpPr txBox="1"/>
          <p:nvPr/>
        </p:nvSpPr>
        <p:spPr>
          <a:xfrm>
            <a:off x="3128772" y="201168"/>
            <a:ext cx="593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Black" pitchFamily="2" charset="0"/>
              </a:rPr>
              <a:t>SCHEMATIC OF VITAL WATCH</a:t>
            </a:r>
            <a:endParaRPr lang="en-IN" sz="2800" dirty="0"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191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498C2A-2123-3373-793C-420633E9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DD76F6-D396-321F-C748-CEED0682AA75}"/>
              </a:ext>
            </a:extLst>
          </p:cNvPr>
          <p:cNvSpPr txBox="1"/>
          <p:nvPr/>
        </p:nvSpPr>
        <p:spPr>
          <a:xfrm>
            <a:off x="3037332" y="43898"/>
            <a:ext cx="593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 Black" pitchFamily="2" charset="0"/>
              </a:rPr>
              <a:t>LAYOUT OF VITAL WATCH</a:t>
            </a:r>
            <a:endParaRPr lang="en-IN" sz="2800" dirty="0">
              <a:solidFill>
                <a:schemeClr val="bg1"/>
              </a:solidFill>
              <a:latin typeface="Montserrat Black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2834F-D580-3FF5-C16F-69C526418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60" y="651427"/>
            <a:ext cx="63246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43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600315-7E7D-0383-AE90-2B5FE9C7FE49}"/>
              </a:ext>
            </a:extLst>
          </p:cNvPr>
          <p:cNvSpPr txBox="1"/>
          <p:nvPr/>
        </p:nvSpPr>
        <p:spPr>
          <a:xfrm>
            <a:off x="314325" y="3121015"/>
            <a:ext cx="11277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Tw Cen MT" panose="020B0602020104020603" pitchFamily="34" charset="0"/>
              </a:rPr>
              <a:t>In real hospital scenarios: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A single nurse is often assigned to care for several patients at once.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It’s impossible to </a:t>
            </a:r>
            <a:r>
              <a:rPr lang="en-US" b="1" dirty="0">
                <a:latin typeface="Tw Cen MT" panose="020B0602020104020603" pitchFamily="34" charset="0"/>
              </a:rPr>
              <a:t>constantly observe every patient’s vital signs</a:t>
            </a:r>
            <a:r>
              <a:rPr lang="en-US" dirty="0">
                <a:latin typeface="Tw Cen MT" panose="020B0602020104020603" pitchFamily="34" charset="0"/>
              </a:rPr>
              <a:t> like oxygen level, ECG, or blood pressure in real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w Cen MT" panose="020B0602020104020603" pitchFamily="34" charset="0"/>
              </a:rPr>
              <a:t>Delays in detection</a:t>
            </a:r>
            <a:r>
              <a:rPr lang="en-US" dirty="0">
                <a:latin typeface="Tw Cen MT" panose="020B0602020104020603" pitchFamily="34" charset="0"/>
              </a:rPr>
              <a:t> of critical health drops or sudden falls can lead to </a:t>
            </a:r>
            <a:r>
              <a:rPr lang="en-US" b="1" dirty="0">
                <a:latin typeface="Tw Cen MT" panose="020B0602020104020603" pitchFamily="34" charset="0"/>
              </a:rPr>
              <a:t>life-threatening emergencies</a:t>
            </a:r>
            <a:r>
              <a:rPr lang="en-US" dirty="0">
                <a:latin typeface="Tw Cen MT" panose="020B0602020104020603" pitchFamily="34" charset="0"/>
              </a:rPr>
              <a:t>.</a:t>
            </a:r>
          </a:p>
          <a:p>
            <a:pPr>
              <a:buNone/>
            </a:pPr>
            <a:r>
              <a:rPr lang="en-US" b="1" dirty="0">
                <a:latin typeface="Tw Cen MT" panose="020B0602020104020603" pitchFamily="34" charset="0"/>
              </a:rPr>
              <a:t>Vital Watch</a:t>
            </a:r>
            <a:r>
              <a:rPr lang="en-US" dirty="0">
                <a:latin typeface="Tw Cen MT" panose="020B0602020104020603" pitchFamily="34" charset="0"/>
              </a:rPr>
              <a:t> solves this by providing a </a:t>
            </a:r>
            <a:r>
              <a:rPr lang="en-US" b="1" dirty="0">
                <a:latin typeface="Tw Cen MT" panose="020B0602020104020603" pitchFamily="34" charset="0"/>
              </a:rPr>
              <a:t>real-time, automatic alert system</a:t>
            </a:r>
            <a:r>
              <a:rPr lang="en-US" dirty="0">
                <a:latin typeface="Tw Cen MT" panose="020B0602020104020603" pitchFamily="34" charset="0"/>
              </a:rPr>
              <a:t> that notifies caretakers the moment any abnormal vital signs are detected — eliminating dependence on manual checks or continuous supervision.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22996-B282-3D4F-AE3E-9993324E14D6}"/>
              </a:ext>
            </a:extLst>
          </p:cNvPr>
          <p:cNvSpPr txBox="1"/>
          <p:nvPr/>
        </p:nvSpPr>
        <p:spPr>
          <a:xfrm>
            <a:off x="2168271" y="245102"/>
            <a:ext cx="78524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>
                <a:latin typeface="Montserrat ExtraBold" pitchFamily="2" charset="0"/>
              </a:rPr>
              <a:t>🎯 Key User Pain Point Addressed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A2E37-F0A9-8FB8-7753-DA3BF73B0568}"/>
              </a:ext>
            </a:extLst>
          </p:cNvPr>
          <p:cNvSpPr txBox="1"/>
          <p:nvPr/>
        </p:nvSpPr>
        <p:spPr>
          <a:xfrm>
            <a:off x="314325" y="1500485"/>
            <a:ext cx="11630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Tw Cen MT" panose="020B0602020104020603" pitchFamily="34" charset="0"/>
              </a:rPr>
              <a:t>The </a:t>
            </a:r>
            <a:r>
              <a:rPr lang="en-US" b="1" dirty="0">
                <a:latin typeface="Tw Cen MT" panose="020B0602020104020603" pitchFamily="34" charset="0"/>
              </a:rPr>
              <a:t>key user pain point</a:t>
            </a:r>
            <a:r>
              <a:rPr lang="en-US" dirty="0">
                <a:latin typeface="Tw Cen MT" panose="020B0602020104020603" pitchFamily="34" charset="0"/>
              </a:rPr>
              <a:t> addressed by the </a:t>
            </a:r>
            <a:r>
              <a:rPr lang="en-US" i="1" dirty="0">
                <a:latin typeface="Tw Cen MT" panose="020B0602020104020603" pitchFamily="34" charset="0"/>
              </a:rPr>
              <a:t>Vital Watch</a:t>
            </a:r>
            <a:r>
              <a:rPr lang="en-US" dirty="0">
                <a:latin typeface="Tw Cen MT" panose="020B0602020104020603" pitchFamily="34" charset="0"/>
              </a:rPr>
              <a:t> project is the </a:t>
            </a:r>
            <a:r>
              <a:rPr lang="en-US" b="1" dirty="0">
                <a:latin typeface="Tw Cen MT" panose="020B0602020104020603" pitchFamily="34" charset="0"/>
              </a:rPr>
              <a:t>difficulty nurses and caretakers face in continuously monitoring multiple patients simultaneously</a:t>
            </a:r>
            <a:r>
              <a:rPr lang="en-US" dirty="0">
                <a:latin typeface="Tw Cen MT" panose="020B06020201040206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1384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750C13-A357-55AF-8612-2E323D546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55" y="3867014"/>
            <a:ext cx="4030969" cy="2711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32D611-8E45-636E-213B-CF4B4C63A724}"/>
              </a:ext>
            </a:extLst>
          </p:cNvPr>
          <p:cNvSpPr txBox="1"/>
          <p:nvPr/>
        </p:nvSpPr>
        <p:spPr>
          <a:xfrm>
            <a:off x="1312555" y="2274838"/>
            <a:ext cx="31648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w Cen MT" panose="020B0602020104020603" pitchFamily="34" charset="0"/>
              </a:rPr>
              <a:t>We are also developing a 3D design for our Vital Watch</a:t>
            </a:r>
            <a:endParaRPr lang="en-IN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40E33-8B03-03B1-5EBE-75114871A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75" y="140464"/>
            <a:ext cx="403097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12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36ECA-E269-67AF-8532-91DDE0B96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95" y="1517904"/>
            <a:ext cx="6452209" cy="4828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E2DF9-4303-6D1E-0BED-ADB6618AA09A}"/>
              </a:ext>
            </a:extLst>
          </p:cNvPr>
          <p:cNvSpPr txBox="1"/>
          <p:nvPr/>
        </p:nvSpPr>
        <p:spPr>
          <a:xfrm>
            <a:off x="1304543" y="376166"/>
            <a:ext cx="9582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1B1C1D"/>
                </a:solidFill>
                <a:latin typeface="Montserrat Black" pitchFamily="2" charset="0"/>
              </a:rPr>
              <a:t>TESTING ESP-NOW PROTOCOL – MANY TO ONE</a:t>
            </a:r>
            <a:endParaRPr lang="en-US" sz="2800" b="1" dirty="0">
              <a:effectLst/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845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8C87C-9385-4D95-EA92-8D30659BF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4D6B9-902B-8230-3954-B853F1A80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60" y="2093976"/>
            <a:ext cx="7396480" cy="4160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418895-C278-5BFD-C7E5-9E76033D4E6B}"/>
              </a:ext>
            </a:extLst>
          </p:cNvPr>
          <p:cNvSpPr txBox="1"/>
          <p:nvPr/>
        </p:nvSpPr>
        <p:spPr>
          <a:xfrm>
            <a:off x="3048762" y="41883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B1C1D"/>
                </a:solidFill>
                <a:latin typeface="Montserrat Black" pitchFamily="2" charset="0"/>
              </a:rPr>
              <a:t>TESTING ESP-NOW PROTOCOL – ONE TO MANY</a:t>
            </a:r>
            <a:endParaRPr lang="en-US" sz="1800" b="1" dirty="0">
              <a:effectLst/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916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2998B8-64C5-B84C-E105-EE75EC2FD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23" y="1429918"/>
            <a:ext cx="8730754" cy="4908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A61AF2-2296-7678-4A39-34ABDC568517}"/>
              </a:ext>
            </a:extLst>
          </p:cNvPr>
          <p:cNvSpPr txBox="1"/>
          <p:nvPr/>
        </p:nvSpPr>
        <p:spPr>
          <a:xfrm>
            <a:off x="2196846" y="519422"/>
            <a:ext cx="7239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B1C1D"/>
                </a:solidFill>
                <a:latin typeface="Montserrat Black" pitchFamily="2" charset="0"/>
              </a:rPr>
              <a:t>RECIEVING SENSOR DATA USING ESP NOW PROTOCOL </a:t>
            </a:r>
            <a:endParaRPr lang="en-US" sz="1800" b="1" dirty="0">
              <a:effectLst/>
              <a:latin typeface="Montserrat Black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E9522B-B2E9-40E2-7D13-3D658D28FD3C}"/>
              </a:ext>
            </a:extLst>
          </p:cNvPr>
          <p:cNvSpPr/>
          <p:nvPr/>
        </p:nvSpPr>
        <p:spPr>
          <a:xfrm>
            <a:off x="2562225" y="2457451"/>
            <a:ext cx="5619750" cy="318134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332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2121D-1C61-91AB-DB7E-0368EBAE2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A2A438-2F48-1376-D54E-C552EF0D5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5" y="1943100"/>
            <a:ext cx="9408250" cy="33162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A39585-BFAB-2F2C-4AC6-37D6AFD5F7DA}"/>
              </a:ext>
            </a:extLst>
          </p:cNvPr>
          <p:cNvSpPr/>
          <p:nvPr/>
        </p:nvSpPr>
        <p:spPr>
          <a:xfrm>
            <a:off x="3400424" y="2314576"/>
            <a:ext cx="1895475" cy="13335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F9C4A-0D0E-1247-C8CA-6CCC046CBD47}"/>
              </a:ext>
            </a:extLst>
          </p:cNvPr>
          <p:cNvSpPr/>
          <p:nvPr/>
        </p:nvSpPr>
        <p:spPr>
          <a:xfrm>
            <a:off x="7572375" y="2838450"/>
            <a:ext cx="1266825" cy="8096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298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hatsApp Video 2025-10-21 at 18.12.17">
            <a:hlinkClick r:id="" action="ppaction://media"/>
            <a:extLst>
              <a:ext uri="{FF2B5EF4-FFF2-40B4-BE49-F238E27FC236}">
                <a16:creationId xmlns:a16="http://schemas.microsoft.com/office/drawing/2014/main" id="{8AB09ED4-3F50-F1BD-7656-6F0BA8C14F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7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5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3846A9-8B8A-F534-1692-D46328272B16}"/>
              </a:ext>
            </a:extLst>
          </p:cNvPr>
          <p:cNvSpPr txBox="1"/>
          <p:nvPr/>
        </p:nvSpPr>
        <p:spPr>
          <a:xfrm>
            <a:off x="560070" y="3429000"/>
            <a:ext cx="609447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Tw Cen MT" panose="020B0602020104020603" pitchFamily="34" charset="0"/>
              </a:rPr>
              <a:t>The prototype aims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✅ </a:t>
            </a:r>
            <a:r>
              <a:rPr lang="en-US" b="1" dirty="0">
                <a:latin typeface="Tw Cen MT" panose="020B0602020104020603" pitchFamily="34" charset="0"/>
              </a:rPr>
              <a:t>Reduce the dependency on manual monitoring</a:t>
            </a:r>
            <a:r>
              <a:rPr lang="en-US" dirty="0">
                <a:latin typeface="Tw Cen MT" panose="020B0602020104020603" pitchFamily="34" charset="0"/>
              </a:rPr>
              <a:t> by automating vital tracking.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✅ </a:t>
            </a:r>
            <a:r>
              <a:rPr lang="en-US" b="1" dirty="0">
                <a:latin typeface="Tw Cen MT" panose="020B0602020104020603" pitchFamily="34" charset="0"/>
              </a:rPr>
              <a:t>Enable instant, low-latency alerts</a:t>
            </a:r>
            <a:r>
              <a:rPr lang="en-US" dirty="0">
                <a:latin typeface="Tw Cen MT" panose="020B0602020104020603" pitchFamily="34" charset="0"/>
              </a:rPr>
              <a:t> using the </a:t>
            </a:r>
            <a:r>
              <a:rPr lang="en-US" b="1" dirty="0">
                <a:latin typeface="Tw Cen MT" panose="020B0602020104020603" pitchFamily="34" charset="0"/>
              </a:rPr>
              <a:t>ESP-NOW protocol</a:t>
            </a:r>
            <a:r>
              <a:rPr lang="en-US" dirty="0">
                <a:latin typeface="Tw Cen MT" panose="020B0602020104020603" pitchFamily="34" charset="0"/>
              </a:rPr>
              <a:t> for peer-to-peer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✅ </a:t>
            </a:r>
            <a:r>
              <a:rPr lang="en-US" b="1" dirty="0">
                <a:latin typeface="Tw Cen MT" panose="020B0602020104020603" pitchFamily="34" charset="0"/>
              </a:rPr>
              <a:t>Ensure continuous connectivity</a:t>
            </a:r>
            <a:r>
              <a:rPr lang="en-US" dirty="0">
                <a:latin typeface="Tw Cen MT" panose="020B0602020104020603" pitchFamily="34" charset="0"/>
              </a:rPr>
              <a:t> by intelligently switching between </a:t>
            </a:r>
            <a:r>
              <a:rPr lang="en-US" b="1" dirty="0">
                <a:latin typeface="Tw Cen MT" panose="020B0602020104020603" pitchFamily="34" charset="0"/>
              </a:rPr>
              <a:t>ESP-NOW and Wi-Fi</a:t>
            </a:r>
            <a:r>
              <a:rPr lang="en-US" dirty="0">
                <a:latin typeface="Tw Cen MT" panose="020B0602020104020603" pitchFamily="34" charset="0"/>
              </a:rPr>
              <a:t> based on range.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✅ </a:t>
            </a:r>
            <a:r>
              <a:rPr lang="en-US" b="1" dirty="0">
                <a:latin typeface="Tw Cen MT" panose="020B0602020104020603" pitchFamily="34" charset="0"/>
              </a:rPr>
              <a:t>Prove feasibility</a:t>
            </a:r>
            <a:r>
              <a:rPr lang="en-US" dirty="0">
                <a:latin typeface="Tw Cen MT" panose="020B0602020104020603" pitchFamily="34" charset="0"/>
              </a:rPr>
              <a:t> of a </a:t>
            </a:r>
            <a:r>
              <a:rPr lang="en-US" b="1" dirty="0">
                <a:latin typeface="Tw Cen MT" panose="020B0602020104020603" pitchFamily="34" charset="0"/>
              </a:rPr>
              <a:t>low-power, low-cost wearable solution</a:t>
            </a:r>
            <a:r>
              <a:rPr lang="en-US" dirty="0">
                <a:latin typeface="Tw Cen MT" panose="020B0602020104020603" pitchFamily="34" charset="0"/>
              </a:rPr>
              <a:t> for hospital and healthcare environments.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✅ </a:t>
            </a:r>
            <a:r>
              <a:rPr lang="en-US" b="1" dirty="0">
                <a:latin typeface="Tw Cen MT" panose="020B0602020104020603" pitchFamily="34" charset="0"/>
              </a:rPr>
              <a:t>Enhance patient safety</a:t>
            </a:r>
            <a:r>
              <a:rPr lang="en-US" dirty="0">
                <a:latin typeface="Tw Cen MT" panose="020B0602020104020603" pitchFamily="34" charset="0"/>
              </a:rPr>
              <a:t> by enabling faster response times during emergencies.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F7F245-6DFF-DF0D-EB13-F780991AD3AD}"/>
              </a:ext>
            </a:extLst>
          </p:cNvPr>
          <p:cNvSpPr txBox="1"/>
          <p:nvPr/>
        </p:nvSpPr>
        <p:spPr>
          <a:xfrm>
            <a:off x="2620899" y="217670"/>
            <a:ext cx="6947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>
                <a:latin typeface="Montserrat ExtraBold" pitchFamily="2" charset="0"/>
              </a:rPr>
              <a:t>🎯 Objective of the Prototype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8EE1A-1011-2651-CED8-34F506888199}"/>
              </a:ext>
            </a:extLst>
          </p:cNvPr>
          <p:cNvSpPr txBox="1"/>
          <p:nvPr/>
        </p:nvSpPr>
        <p:spPr>
          <a:xfrm>
            <a:off x="560070" y="1377058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Tw Cen MT" panose="020B0602020104020603" pitchFamily="34" charset="0"/>
              </a:rPr>
              <a:t>The main objective of the </a:t>
            </a:r>
            <a:r>
              <a:rPr lang="en-US" b="1" dirty="0">
                <a:latin typeface="Tw Cen MT" panose="020B0602020104020603" pitchFamily="34" charset="0"/>
              </a:rPr>
              <a:t>Vital Watch prototype</a:t>
            </a:r>
            <a:r>
              <a:rPr lang="en-US" dirty="0">
                <a:latin typeface="Tw Cen MT" panose="020B0602020104020603" pitchFamily="34" charset="0"/>
              </a:rPr>
              <a:t> is to </a:t>
            </a:r>
            <a:r>
              <a:rPr lang="en-US" b="1" dirty="0">
                <a:latin typeface="Tw Cen MT" panose="020B0602020104020603" pitchFamily="34" charset="0"/>
              </a:rPr>
              <a:t>demonstrate a reliable, real-time health monitoring system</a:t>
            </a:r>
            <a:r>
              <a:rPr lang="en-US" dirty="0">
                <a:latin typeface="Tw Cen MT" panose="020B0602020104020603" pitchFamily="34" charset="0"/>
              </a:rPr>
              <a:t> that can continuously track patient vitals such as </a:t>
            </a:r>
            <a:r>
              <a:rPr lang="en-US" b="1" dirty="0">
                <a:latin typeface="Tw Cen MT" panose="020B0602020104020603" pitchFamily="34" charset="0"/>
              </a:rPr>
              <a:t>oxygen level, ECG, blood pressure, and fall detection</a:t>
            </a:r>
            <a:r>
              <a:rPr lang="en-US" dirty="0">
                <a:latin typeface="Tw Cen MT" panose="020B0602020104020603" pitchFamily="34" charset="0"/>
              </a:rPr>
              <a:t>, and </a:t>
            </a:r>
            <a:r>
              <a:rPr lang="en-US" b="1" dirty="0">
                <a:latin typeface="Tw Cen MT" panose="020B0602020104020603" pitchFamily="34" charset="0"/>
              </a:rPr>
              <a:t>instantly alert caretakers</a:t>
            </a:r>
            <a:r>
              <a:rPr lang="en-US" dirty="0">
                <a:latin typeface="Tw Cen MT" panose="020B0602020104020603" pitchFamily="34" charset="0"/>
              </a:rPr>
              <a:t> when abnormalities occur.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D0B5A0-3790-2F73-9F35-4BB2AC47E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370" y="988695"/>
            <a:ext cx="3719751" cy="55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11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0A74E0-2CA0-AA25-46E8-99DFDEA329B6}"/>
              </a:ext>
            </a:extLst>
          </p:cNvPr>
          <p:cNvSpPr txBox="1"/>
          <p:nvPr/>
        </p:nvSpPr>
        <p:spPr>
          <a:xfrm>
            <a:off x="667512" y="2438733"/>
            <a:ext cx="609447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Tw Cen MT" panose="020B0602020104020603" pitchFamily="34" charset="0"/>
              </a:rPr>
              <a:t>Each </a:t>
            </a:r>
            <a:r>
              <a:rPr lang="en-US" b="1" dirty="0">
                <a:latin typeface="Tw Cen MT" panose="020B0602020104020603" pitchFamily="34" charset="0"/>
              </a:rPr>
              <a:t>patient device</a:t>
            </a:r>
            <a:r>
              <a:rPr lang="en-US" dirty="0">
                <a:latin typeface="Tw Cen MT" panose="020B0602020104020603" pitchFamily="34" charset="0"/>
              </a:rPr>
              <a:t> collects data from sensors such as: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latin typeface="Tw Cen MT" panose="020B0602020104020603" pitchFamily="34" charset="0"/>
              </a:rPr>
              <a:t>Pulse Oximeter (SpO₂ Sensor)</a:t>
            </a:r>
            <a:r>
              <a:rPr lang="en-US" dirty="0">
                <a:latin typeface="Tw Cen MT" panose="020B0602020104020603" pitchFamily="34" charset="0"/>
              </a:rPr>
              <a:t> – measures oxygen level and heart rate.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w Cen MT" panose="020B0602020104020603" pitchFamily="34" charset="0"/>
              </a:rPr>
              <a:t>ECG Sensor</a:t>
            </a:r>
            <a:r>
              <a:rPr lang="en-US" dirty="0">
                <a:latin typeface="Tw Cen MT" panose="020B0602020104020603" pitchFamily="34" charset="0"/>
              </a:rPr>
              <a:t> – monitors heart activity.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w Cen MT" panose="020B0602020104020603" pitchFamily="34" charset="0"/>
              </a:rPr>
              <a:t>Blood Pressure Sensor</a:t>
            </a:r>
            <a:r>
              <a:rPr lang="en-US" dirty="0">
                <a:latin typeface="Tw Cen MT" panose="020B0602020104020603" pitchFamily="34" charset="0"/>
              </a:rPr>
              <a:t> – tracks BP levels.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w Cen MT" panose="020B0602020104020603" pitchFamily="34" charset="0"/>
              </a:rPr>
              <a:t>Accelerometer</a:t>
            </a:r>
            <a:r>
              <a:rPr lang="en-US" dirty="0">
                <a:latin typeface="Tw Cen MT" panose="020B0602020104020603" pitchFamily="34" charset="0"/>
              </a:rPr>
              <a:t> – detects falls or sudden movements.</a:t>
            </a:r>
          </a:p>
          <a:p>
            <a:pPr>
              <a:buNone/>
            </a:pPr>
            <a:r>
              <a:rPr lang="en-US" dirty="0">
                <a:latin typeface="Tw Cen MT" panose="020B0602020104020603" pitchFamily="34" charset="0"/>
              </a:rPr>
              <a:t>The collected data is sent to the </a:t>
            </a:r>
            <a:r>
              <a:rPr lang="en-US" b="1" dirty="0">
                <a:latin typeface="Tw Cen MT" panose="020B0602020104020603" pitchFamily="34" charset="0"/>
              </a:rPr>
              <a:t>nurse’s master device</a:t>
            </a:r>
            <a:r>
              <a:rPr lang="en-US" dirty="0">
                <a:latin typeface="Tw Cen MT" panose="020B0602020104020603" pitchFamily="34" charset="0"/>
              </a:rPr>
              <a:t> using the </a:t>
            </a:r>
            <a:r>
              <a:rPr lang="en-US" b="1" dirty="0">
                <a:latin typeface="Tw Cen MT" panose="020B0602020104020603" pitchFamily="34" charset="0"/>
              </a:rPr>
              <a:t>ESP-NOW protocol</a:t>
            </a:r>
            <a:r>
              <a:rPr lang="en-US" dirty="0">
                <a:latin typeface="Tw Cen MT" panose="020B0602020104020603" pitchFamily="34" charset="0"/>
              </a:rPr>
              <a:t>, which allows </a:t>
            </a:r>
            <a:r>
              <a:rPr lang="en-US" b="1" dirty="0">
                <a:latin typeface="Tw Cen MT" panose="020B0602020104020603" pitchFamily="34" charset="0"/>
              </a:rPr>
              <a:t>fast, peer-to-peer communication</a:t>
            </a:r>
            <a:r>
              <a:rPr lang="en-US" dirty="0">
                <a:latin typeface="Tw Cen MT" panose="020B0602020104020603" pitchFamily="34" charset="0"/>
              </a:rPr>
              <a:t> without requiring Wi-Fi or an internet connection. If the nurse moves out of range, the system automatically switches to </a:t>
            </a:r>
            <a:r>
              <a:rPr lang="en-US" b="1" dirty="0">
                <a:latin typeface="Tw Cen MT" panose="020B0602020104020603" pitchFamily="34" charset="0"/>
              </a:rPr>
              <a:t>Wi-Fi mode</a:t>
            </a:r>
            <a:r>
              <a:rPr lang="en-US" dirty="0">
                <a:latin typeface="Tw Cen MT" panose="020B0602020104020603" pitchFamily="34" charset="0"/>
              </a:rPr>
              <a:t>, ensuring </a:t>
            </a:r>
            <a:r>
              <a:rPr lang="en-US" b="1" dirty="0">
                <a:latin typeface="Tw Cen MT" panose="020B0602020104020603" pitchFamily="34" charset="0"/>
              </a:rPr>
              <a:t>continuous connectivity and alerts</a:t>
            </a:r>
            <a:r>
              <a:rPr lang="en-US" dirty="0">
                <a:latin typeface="Tw Cen MT" panose="020B0602020104020603" pitchFamily="34" charset="0"/>
              </a:rPr>
              <a:t>.</a:t>
            </a:r>
          </a:p>
          <a:p>
            <a:pPr>
              <a:buNone/>
            </a:pPr>
            <a:r>
              <a:rPr lang="en-US" dirty="0">
                <a:latin typeface="Tw Cen MT" panose="020B0602020104020603" pitchFamily="34" charset="0"/>
              </a:rPr>
              <a:t>When any abnormal condition is detected — like low oxygen, irregular ECG, or a fall — the nurse’s watch immediately </a:t>
            </a:r>
            <a:r>
              <a:rPr lang="en-US" b="1" dirty="0">
                <a:latin typeface="Tw Cen MT" panose="020B0602020104020603" pitchFamily="34" charset="0"/>
              </a:rPr>
              <a:t>displays an alert</a:t>
            </a:r>
            <a:r>
              <a:rPr lang="en-US" dirty="0">
                <a:latin typeface="Tw Cen MT" panose="020B0602020104020603" pitchFamily="34" charset="0"/>
              </a:rPr>
              <a:t>, enabling </a:t>
            </a:r>
            <a:r>
              <a:rPr lang="en-US" b="1" dirty="0">
                <a:latin typeface="Tw Cen MT" panose="020B0602020104020603" pitchFamily="34" charset="0"/>
              </a:rPr>
              <a:t>quick medical response</a:t>
            </a:r>
            <a:r>
              <a:rPr lang="en-US" dirty="0">
                <a:latin typeface="Tw Cen MT" panose="020B06020201040206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C71F8-3975-502A-AE40-8F596A519CC4}"/>
              </a:ext>
            </a:extLst>
          </p:cNvPr>
          <p:cNvSpPr txBox="1"/>
          <p:nvPr/>
        </p:nvSpPr>
        <p:spPr>
          <a:xfrm>
            <a:off x="3048762" y="171950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latin typeface="Montserrat ExtraBold" pitchFamily="2" charset="0"/>
              </a:rPr>
              <a:t>⚙️ Prototype Description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7AFE0F-B64B-8909-1300-6F72DD3B5537}"/>
              </a:ext>
            </a:extLst>
          </p:cNvPr>
          <p:cNvSpPr txBox="1"/>
          <p:nvPr/>
        </p:nvSpPr>
        <p:spPr>
          <a:xfrm>
            <a:off x="667512" y="828287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Tw Cen MT" panose="020B0602020104020603" pitchFamily="34" charset="0"/>
              </a:rPr>
              <a:t>The </a:t>
            </a:r>
            <a:r>
              <a:rPr lang="en-US" b="1" dirty="0">
                <a:latin typeface="Tw Cen MT" panose="020B0602020104020603" pitchFamily="34" charset="0"/>
              </a:rPr>
              <a:t>Vital Watch prototype</a:t>
            </a:r>
            <a:r>
              <a:rPr lang="en-US" dirty="0">
                <a:latin typeface="Tw Cen MT" panose="020B0602020104020603" pitchFamily="34" charset="0"/>
              </a:rPr>
              <a:t> is a </a:t>
            </a:r>
            <a:r>
              <a:rPr lang="en-US" b="1" dirty="0">
                <a:latin typeface="Tw Cen MT" panose="020B0602020104020603" pitchFamily="34" charset="0"/>
              </a:rPr>
              <a:t>smart health monitoring system</a:t>
            </a:r>
            <a:r>
              <a:rPr lang="en-US" dirty="0">
                <a:latin typeface="Tw Cen MT" panose="020B0602020104020603" pitchFamily="34" charset="0"/>
              </a:rPr>
              <a:t> designed to continuously track and transmit a patient’s vital signs in real time. It consists of </a:t>
            </a:r>
            <a:r>
              <a:rPr lang="en-US" b="1" dirty="0">
                <a:latin typeface="Tw Cen MT" panose="020B0602020104020603" pitchFamily="34" charset="0"/>
              </a:rPr>
              <a:t>two main components</a:t>
            </a:r>
            <a:r>
              <a:rPr lang="en-US" dirty="0">
                <a:latin typeface="Tw Cen MT" panose="020B0602020104020603" pitchFamily="34" charset="0"/>
              </a:rPr>
              <a:t> — </a:t>
            </a:r>
            <a:r>
              <a:rPr lang="en-US" b="1" dirty="0">
                <a:latin typeface="Tw Cen MT" panose="020B0602020104020603" pitchFamily="34" charset="0"/>
              </a:rPr>
              <a:t>patient-side devices (slaves)</a:t>
            </a:r>
            <a:r>
              <a:rPr lang="en-US" dirty="0">
                <a:latin typeface="Tw Cen MT" panose="020B0602020104020603" pitchFamily="34" charset="0"/>
              </a:rPr>
              <a:t> and a </a:t>
            </a:r>
            <a:r>
              <a:rPr lang="en-US" b="1" dirty="0">
                <a:latin typeface="Tw Cen MT" panose="020B0602020104020603" pitchFamily="34" charset="0"/>
              </a:rPr>
              <a:t>caretaker-side device (master)</a:t>
            </a:r>
            <a:r>
              <a:rPr lang="en-US" dirty="0">
                <a:latin typeface="Tw Cen MT" panose="020B0602020104020603" pitchFamily="34" charset="0"/>
              </a:rPr>
              <a:t> — both powered by </a:t>
            </a:r>
            <a:r>
              <a:rPr lang="en-US" b="1" dirty="0">
                <a:latin typeface="Tw Cen MT" panose="020B0602020104020603" pitchFamily="34" charset="0"/>
              </a:rPr>
              <a:t>ESP32 microcontrollers</a:t>
            </a:r>
            <a:r>
              <a:rPr lang="en-US" dirty="0">
                <a:latin typeface="Tw Cen MT" panose="020B0602020104020603" pitchFamily="34" charset="0"/>
              </a:rPr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6BB89B-2493-B3F2-513F-265D5EA28C29}"/>
              </a:ext>
            </a:extLst>
          </p:cNvPr>
          <p:cNvGrpSpPr/>
          <p:nvPr/>
        </p:nvGrpSpPr>
        <p:grpSpPr>
          <a:xfrm>
            <a:off x="7994598" y="1058340"/>
            <a:ext cx="3625140" cy="5437710"/>
            <a:chOff x="7899348" y="905940"/>
            <a:chExt cx="3625140" cy="54377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F43418-B089-5E26-1174-FCCE49DBC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348" y="905940"/>
              <a:ext cx="3625140" cy="543771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F4770C-A249-B829-92DF-54DEDFE1D436}"/>
                </a:ext>
              </a:extLst>
            </p:cNvPr>
            <p:cNvSpPr/>
            <p:nvPr/>
          </p:nvSpPr>
          <p:spPr>
            <a:xfrm>
              <a:off x="8058150" y="5981700"/>
              <a:ext cx="3257550" cy="171450"/>
            </a:xfrm>
            <a:prstGeom prst="rect">
              <a:avLst/>
            </a:prstGeom>
            <a:solidFill>
              <a:srgbClr val="DFEA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0498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0683E4-E02D-48BC-969F-2797E19D0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87238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724142-A690-A36E-F2B0-E4B20CD904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C5502-80FF-7DAA-5209-ED3A97E86D1B}"/>
              </a:ext>
            </a:extLst>
          </p:cNvPr>
          <p:cNvSpPr txBox="1"/>
          <p:nvPr/>
        </p:nvSpPr>
        <p:spPr>
          <a:xfrm>
            <a:off x="2582762" y="3044279"/>
            <a:ext cx="702171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Gill Sans Ultra Bold" panose="020B0A02020104020203" pitchFamily="34" charset="0"/>
              </a:rPr>
              <a:t>⚙️ </a:t>
            </a:r>
            <a:r>
              <a:rPr lang="en-IN" sz="4400" b="1" dirty="0">
                <a:solidFill>
                  <a:schemeClr val="bg1"/>
                </a:solidFill>
                <a:latin typeface="Tw Cen MT" panose="020B0602020104020603" pitchFamily="34" charset="0"/>
              </a:rPr>
              <a:t>Technologies Involved</a:t>
            </a:r>
            <a:endParaRPr lang="en-IN" sz="4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913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9C9A6F-6FB4-3356-088B-7E245C1C0BA6}"/>
              </a:ext>
            </a:extLst>
          </p:cNvPr>
          <p:cNvSpPr/>
          <p:nvPr/>
        </p:nvSpPr>
        <p:spPr>
          <a:xfrm>
            <a:off x="495300" y="-285750"/>
            <a:ext cx="2724150" cy="7381875"/>
          </a:xfrm>
          <a:prstGeom prst="rect">
            <a:avLst/>
          </a:prstGeom>
          <a:solidFill>
            <a:srgbClr val="A9D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DDE79-1F55-AEBF-76F5-A99710DD368B}"/>
              </a:ext>
            </a:extLst>
          </p:cNvPr>
          <p:cNvSpPr/>
          <p:nvPr/>
        </p:nvSpPr>
        <p:spPr>
          <a:xfrm>
            <a:off x="371474" y="317360"/>
            <a:ext cx="3038475" cy="1247775"/>
          </a:xfrm>
          <a:prstGeom prst="rect">
            <a:avLst/>
          </a:prstGeom>
          <a:solidFill>
            <a:srgbClr val="D0F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452D11-6E87-7098-7F80-A2B83F9CC71B}"/>
              </a:ext>
            </a:extLst>
          </p:cNvPr>
          <p:cNvSpPr txBox="1"/>
          <p:nvPr/>
        </p:nvSpPr>
        <p:spPr>
          <a:xfrm>
            <a:off x="685797" y="587305"/>
            <a:ext cx="2343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📡 </a:t>
            </a:r>
            <a:r>
              <a:rPr lang="en-US" sz="2000" b="1" dirty="0">
                <a:latin typeface="Montserrat Black" pitchFamily="2" charset="0"/>
              </a:rPr>
              <a:t>ESP-NOW Protocol</a:t>
            </a:r>
            <a:endParaRPr lang="en-IN" sz="2000" b="1" dirty="0">
              <a:latin typeface="Montserrat Black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F0E120-978A-66F6-B79A-B47B84186596}"/>
              </a:ext>
            </a:extLst>
          </p:cNvPr>
          <p:cNvSpPr txBox="1"/>
          <p:nvPr/>
        </p:nvSpPr>
        <p:spPr>
          <a:xfrm>
            <a:off x="862011" y="2218523"/>
            <a:ext cx="205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ontserrat Light" pitchFamily="2" charset="0"/>
              </a:rPr>
              <a:t>🌐 Wi-Fi Connectivity</a:t>
            </a:r>
            <a:endParaRPr lang="en-IN" dirty="0">
              <a:latin typeface="Montserrat Ligh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F0979C-120B-1273-49DF-7221908B5AF6}"/>
              </a:ext>
            </a:extLst>
          </p:cNvPr>
          <p:cNvSpPr txBox="1"/>
          <p:nvPr/>
        </p:nvSpPr>
        <p:spPr>
          <a:xfrm>
            <a:off x="371474" y="3549326"/>
            <a:ext cx="2886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 Light" pitchFamily="2" charset="0"/>
              </a:rPr>
              <a:t>🔋 Power Management System</a:t>
            </a:r>
            <a:endParaRPr lang="en-IN" dirty="0">
              <a:latin typeface="Montserrat Ligh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C33B1-279D-A85B-AF06-1092C7FE9B07}"/>
              </a:ext>
            </a:extLst>
          </p:cNvPr>
          <p:cNvSpPr txBox="1"/>
          <p:nvPr/>
        </p:nvSpPr>
        <p:spPr>
          <a:xfrm>
            <a:off x="495297" y="4880129"/>
            <a:ext cx="27241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ontserrat Light" pitchFamily="2" charset="0"/>
              </a:rPr>
              <a:t>💾 Embedded Firmware – Arduino IDE </a:t>
            </a:r>
            <a:endParaRPr lang="en-IN" dirty="0">
              <a:latin typeface="Montserrat Light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8F59D-0C99-3E6C-9B12-74E09C10CAB3}"/>
              </a:ext>
            </a:extLst>
          </p:cNvPr>
          <p:cNvSpPr txBox="1"/>
          <p:nvPr/>
        </p:nvSpPr>
        <p:spPr>
          <a:xfrm>
            <a:off x="1042986" y="6265126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Light" pitchFamily="2" charset="0"/>
              </a:rPr>
              <a:t>🖥️ </a:t>
            </a:r>
            <a:r>
              <a:rPr lang="en-US" b="1" dirty="0" err="1">
                <a:latin typeface="Montserrat Light" pitchFamily="2" charset="0"/>
              </a:rPr>
              <a:t>EasyEDA</a:t>
            </a:r>
            <a:endParaRPr lang="en-IN" dirty="0">
              <a:latin typeface="Montserrat Light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CFEEA9-2428-F5A6-E76A-A77C0C2E2685}"/>
              </a:ext>
            </a:extLst>
          </p:cNvPr>
          <p:cNvSpPr txBox="1"/>
          <p:nvPr/>
        </p:nvSpPr>
        <p:spPr>
          <a:xfrm>
            <a:off x="5163095" y="3429000"/>
            <a:ext cx="486917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latin typeface="Tw Cen MT" panose="020B0602020104020603" pitchFamily="34" charset="0"/>
              </a:rPr>
              <a:t>A </a:t>
            </a:r>
            <a:r>
              <a:rPr lang="en-IN" sz="2000" b="1" dirty="0">
                <a:latin typeface="Tw Cen MT" panose="020B0602020104020603" pitchFamily="34" charset="0"/>
              </a:rPr>
              <a:t>low-power, peer-to-peer wireless communication protocol</a:t>
            </a:r>
            <a:r>
              <a:rPr lang="en-IN" sz="2000" dirty="0">
                <a:latin typeface="Tw Cen MT" panose="020B0602020104020603" pitchFamily="34" charset="0"/>
              </a:rPr>
              <a:t> developed by </a:t>
            </a:r>
            <a:r>
              <a:rPr lang="en-IN" sz="2000" dirty="0" err="1">
                <a:latin typeface="Tw Cen MT" panose="020B0602020104020603" pitchFamily="34" charset="0"/>
              </a:rPr>
              <a:t>Espressif</a:t>
            </a:r>
            <a:r>
              <a:rPr lang="en-IN" sz="2000" dirty="0">
                <a:latin typeface="Tw Cen MT" panose="020B0602020104020603" pitchFamily="34" charset="0"/>
              </a:rPr>
              <a:t>. It allows multiple ESP32 devices to exchange data </a:t>
            </a:r>
            <a:r>
              <a:rPr lang="en-IN" sz="2000" b="1" dirty="0">
                <a:latin typeface="Tw Cen MT" panose="020B0602020104020603" pitchFamily="34" charset="0"/>
              </a:rPr>
              <a:t>instantly without needing Wi-Fi or an internet connection</a:t>
            </a:r>
            <a:r>
              <a:rPr lang="en-IN" sz="2000" dirty="0">
                <a:latin typeface="Tw Cen MT" panose="020B0602020104020603" pitchFamily="34" charset="0"/>
              </a:rPr>
              <a:t>. This ensures </a:t>
            </a:r>
            <a:r>
              <a:rPr lang="en-IN" sz="2000" b="1" dirty="0">
                <a:latin typeface="Tw Cen MT" panose="020B0602020104020603" pitchFamily="34" charset="0"/>
              </a:rPr>
              <a:t>real-time monitoring</a:t>
            </a:r>
            <a:r>
              <a:rPr lang="en-IN" sz="2000" dirty="0">
                <a:latin typeface="Tw Cen MT" panose="020B0602020104020603" pitchFamily="34" charset="0"/>
              </a:rPr>
              <a:t> and </a:t>
            </a:r>
            <a:r>
              <a:rPr lang="en-IN" sz="2000" b="1" dirty="0">
                <a:latin typeface="Tw Cen MT" panose="020B0602020104020603" pitchFamily="34" charset="0"/>
              </a:rPr>
              <a:t>ultra-fast alerts</a:t>
            </a:r>
            <a:r>
              <a:rPr lang="en-IN" sz="2000" dirty="0">
                <a:latin typeface="Tw Cen MT" panose="020B0602020104020603" pitchFamily="34" charset="0"/>
              </a:rPr>
              <a:t> in local environments.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BEDF4-6DD2-4C1F-3F80-8C892160D8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095" y="317360"/>
            <a:ext cx="4955721" cy="278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60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F58BEA-0830-92BF-4B07-E72EE5A92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4DA68E-CFE3-9F4D-1265-5B34F0D9C722}"/>
              </a:ext>
            </a:extLst>
          </p:cNvPr>
          <p:cNvSpPr/>
          <p:nvPr/>
        </p:nvSpPr>
        <p:spPr>
          <a:xfrm>
            <a:off x="495300" y="-285750"/>
            <a:ext cx="2724150" cy="7381875"/>
          </a:xfrm>
          <a:prstGeom prst="rect">
            <a:avLst/>
          </a:prstGeom>
          <a:solidFill>
            <a:srgbClr val="A9D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6988A-913A-DAC6-B67B-7796DF1816B0}"/>
              </a:ext>
            </a:extLst>
          </p:cNvPr>
          <p:cNvSpPr/>
          <p:nvPr/>
        </p:nvSpPr>
        <p:spPr>
          <a:xfrm>
            <a:off x="371474" y="1145928"/>
            <a:ext cx="3038475" cy="1247775"/>
          </a:xfrm>
          <a:prstGeom prst="rect">
            <a:avLst/>
          </a:prstGeom>
          <a:solidFill>
            <a:srgbClr val="D0F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E47F5-091E-4CF0-8BAB-78E3D4DEC285}"/>
              </a:ext>
            </a:extLst>
          </p:cNvPr>
          <p:cNvSpPr txBox="1"/>
          <p:nvPr/>
        </p:nvSpPr>
        <p:spPr>
          <a:xfrm>
            <a:off x="642936" y="223542"/>
            <a:ext cx="2343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Montserrat Light" pitchFamily="2" charset="0"/>
              </a:rPr>
              <a:t>📡 </a:t>
            </a:r>
            <a:r>
              <a:rPr lang="en-US" sz="2000" b="1" dirty="0">
                <a:latin typeface="Montserrat Light" pitchFamily="2" charset="0"/>
              </a:rPr>
              <a:t>ESP-NOW Protocol</a:t>
            </a:r>
            <a:endParaRPr lang="en-IN" sz="2000" b="1" dirty="0">
              <a:latin typeface="Montserrat Light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C1302-D5D1-4046-FA05-5415F6DB7F98}"/>
              </a:ext>
            </a:extLst>
          </p:cNvPr>
          <p:cNvSpPr txBox="1"/>
          <p:nvPr/>
        </p:nvSpPr>
        <p:spPr>
          <a:xfrm>
            <a:off x="785811" y="1440720"/>
            <a:ext cx="205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ontserrat Black" pitchFamily="2" charset="0"/>
              </a:rPr>
              <a:t>🌐 Wi-Fi Connectivity</a:t>
            </a:r>
            <a:endParaRPr lang="en-IN" dirty="0">
              <a:latin typeface="Montserrat Black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D7F21-0C18-5018-0444-E5415AC53D61}"/>
              </a:ext>
            </a:extLst>
          </p:cNvPr>
          <p:cNvSpPr txBox="1"/>
          <p:nvPr/>
        </p:nvSpPr>
        <p:spPr>
          <a:xfrm>
            <a:off x="371474" y="2941132"/>
            <a:ext cx="2886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 Light" pitchFamily="2" charset="0"/>
              </a:rPr>
              <a:t>🔋 Power Management System</a:t>
            </a:r>
            <a:endParaRPr lang="en-IN" dirty="0">
              <a:latin typeface="Montserrat Ligh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FC0580-1742-6014-F050-A6C852DDFEC0}"/>
              </a:ext>
            </a:extLst>
          </p:cNvPr>
          <p:cNvSpPr txBox="1"/>
          <p:nvPr/>
        </p:nvSpPr>
        <p:spPr>
          <a:xfrm>
            <a:off x="371474" y="4350329"/>
            <a:ext cx="27241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ontserrat Light" pitchFamily="2" charset="0"/>
              </a:rPr>
              <a:t>💾 Embedded Firmware – Arduino IDE </a:t>
            </a:r>
            <a:endParaRPr lang="en-IN" dirty="0">
              <a:latin typeface="Montserrat Light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D78FB6-DC82-089F-3FA6-A82B41230C3E}"/>
              </a:ext>
            </a:extLst>
          </p:cNvPr>
          <p:cNvSpPr txBox="1"/>
          <p:nvPr/>
        </p:nvSpPr>
        <p:spPr>
          <a:xfrm>
            <a:off x="885824" y="6036525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Light" pitchFamily="2" charset="0"/>
              </a:rPr>
              <a:t>🖥️ </a:t>
            </a:r>
            <a:r>
              <a:rPr lang="en-US" b="1" dirty="0" err="1">
                <a:latin typeface="Montserrat Light" pitchFamily="2" charset="0"/>
              </a:rPr>
              <a:t>EasyEDA</a:t>
            </a:r>
            <a:endParaRPr lang="en-IN" dirty="0">
              <a:latin typeface="Montserrat Light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978D5-7DA4-F5C3-6F9D-6F43EC9A1EDA}"/>
              </a:ext>
            </a:extLst>
          </p:cNvPr>
          <p:cNvSpPr txBox="1"/>
          <p:nvPr/>
        </p:nvSpPr>
        <p:spPr>
          <a:xfrm>
            <a:off x="5450478" y="3587463"/>
            <a:ext cx="42552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Used as a </a:t>
            </a:r>
            <a:r>
              <a:rPr lang="en-US" sz="2000" b="1" dirty="0"/>
              <a:t>backup communication method</a:t>
            </a:r>
            <a:r>
              <a:rPr lang="en-US" sz="2000" dirty="0"/>
              <a:t> when devices move beyond the ESP-NOW range. The system automatically switches to Wi-Fi to maintain continuous communication between nurse and patient devices.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9295EA-151E-122D-C330-2099D91F1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383" y="280954"/>
            <a:ext cx="5437414" cy="296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10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E4B800-E66F-92D1-A290-70413A51D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A887F8F-D52E-F617-CA8C-0B847112490D}"/>
              </a:ext>
            </a:extLst>
          </p:cNvPr>
          <p:cNvSpPr/>
          <p:nvPr/>
        </p:nvSpPr>
        <p:spPr>
          <a:xfrm>
            <a:off x="495300" y="-285750"/>
            <a:ext cx="2724150" cy="7381875"/>
          </a:xfrm>
          <a:prstGeom prst="rect">
            <a:avLst/>
          </a:prstGeom>
          <a:solidFill>
            <a:srgbClr val="A9DE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2ACAD4-801D-E180-9A8C-EB034F6A53AF}"/>
              </a:ext>
            </a:extLst>
          </p:cNvPr>
          <p:cNvSpPr/>
          <p:nvPr/>
        </p:nvSpPr>
        <p:spPr>
          <a:xfrm>
            <a:off x="371474" y="2640409"/>
            <a:ext cx="3038475" cy="1247775"/>
          </a:xfrm>
          <a:prstGeom prst="rect">
            <a:avLst/>
          </a:prstGeom>
          <a:solidFill>
            <a:srgbClr val="D0F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751212-C14B-DFED-EF17-BD45D2B920ED}"/>
              </a:ext>
            </a:extLst>
          </p:cNvPr>
          <p:cNvSpPr txBox="1"/>
          <p:nvPr/>
        </p:nvSpPr>
        <p:spPr>
          <a:xfrm>
            <a:off x="642936" y="223542"/>
            <a:ext cx="2343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Montserrat Light" pitchFamily="2" charset="0"/>
              </a:rPr>
              <a:t>📡 </a:t>
            </a:r>
            <a:r>
              <a:rPr lang="en-US" sz="2000" b="1" dirty="0">
                <a:latin typeface="Montserrat Light" pitchFamily="2" charset="0"/>
              </a:rPr>
              <a:t>ESP-NOW Protocol</a:t>
            </a:r>
            <a:endParaRPr lang="en-IN" sz="2000" b="1" dirty="0">
              <a:latin typeface="Montserrat Light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BCACB-0566-7AAB-04C0-CBBE91657F3E}"/>
              </a:ext>
            </a:extLst>
          </p:cNvPr>
          <p:cNvSpPr txBox="1"/>
          <p:nvPr/>
        </p:nvSpPr>
        <p:spPr>
          <a:xfrm>
            <a:off x="785811" y="1440720"/>
            <a:ext cx="205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ontserrat Light" pitchFamily="2" charset="0"/>
              </a:rPr>
              <a:t>🌐 Wi-Fi Connectivity</a:t>
            </a:r>
            <a:endParaRPr lang="en-IN" dirty="0">
              <a:latin typeface="Montserrat Ligh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E61372-B67C-F4AE-2CE3-B41131FBDA3E}"/>
              </a:ext>
            </a:extLst>
          </p:cNvPr>
          <p:cNvSpPr txBox="1"/>
          <p:nvPr/>
        </p:nvSpPr>
        <p:spPr>
          <a:xfrm>
            <a:off x="371474" y="2941132"/>
            <a:ext cx="2886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 Black" pitchFamily="2" charset="0"/>
              </a:rPr>
              <a:t>🔋 Power                 Management System</a:t>
            </a:r>
            <a:endParaRPr lang="en-IN" dirty="0">
              <a:latin typeface="Montserrat Black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A6AE36-7DC9-F586-E518-C1240AB62C8D}"/>
              </a:ext>
            </a:extLst>
          </p:cNvPr>
          <p:cNvSpPr txBox="1"/>
          <p:nvPr/>
        </p:nvSpPr>
        <p:spPr>
          <a:xfrm>
            <a:off x="371474" y="4350329"/>
            <a:ext cx="27241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ontserrat Light" pitchFamily="2" charset="0"/>
              </a:rPr>
              <a:t>💾 Embedded Firmware – Arduino IDE </a:t>
            </a:r>
            <a:endParaRPr lang="en-IN" dirty="0">
              <a:latin typeface="Montserrat Light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D8A95-881C-9FE2-DE40-60A58595B3F7}"/>
              </a:ext>
            </a:extLst>
          </p:cNvPr>
          <p:cNvSpPr txBox="1"/>
          <p:nvPr/>
        </p:nvSpPr>
        <p:spPr>
          <a:xfrm>
            <a:off x="885824" y="6074626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Light" pitchFamily="2" charset="0"/>
              </a:rPr>
              <a:t>🖥️ </a:t>
            </a:r>
            <a:r>
              <a:rPr lang="en-US" b="1" dirty="0" err="1">
                <a:latin typeface="Montserrat Light" pitchFamily="2" charset="0"/>
              </a:rPr>
              <a:t>EasyEDA</a:t>
            </a:r>
            <a:endParaRPr lang="en-IN" dirty="0">
              <a:latin typeface="Montserrat Ligh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85024-3CA3-3D7E-4972-531B098FCE56}"/>
              </a:ext>
            </a:extLst>
          </p:cNvPr>
          <p:cNvSpPr txBox="1"/>
          <p:nvPr/>
        </p:nvSpPr>
        <p:spPr>
          <a:xfrm>
            <a:off x="4914900" y="3565499"/>
            <a:ext cx="50912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w Cen MT" panose="020B0602020104020603" pitchFamily="34" charset="0"/>
              </a:rPr>
              <a:t>Incorporates </a:t>
            </a:r>
            <a:r>
              <a:rPr lang="en-US" sz="2400" b="1" dirty="0">
                <a:latin typeface="Tw Cen MT" panose="020B0602020104020603" pitchFamily="34" charset="0"/>
              </a:rPr>
              <a:t>battery monitoring and efficient power regulation</a:t>
            </a:r>
            <a:r>
              <a:rPr lang="en-US" sz="2400" dirty="0">
                <a:latin typeface="Tw Cen MT" panose="020B0602020104020603" pitchFamily="34" charset="0"/>
              </a:rPr>
              <a:t> to ensure long operation hours for wearable devices.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9C2286-05AD-E662-3D1E-CBEC28793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656" y1="45508" x2="47656" y2="45508"/>
                        <a14:foregroundMark x1="49707" y1="56543" x2="49707" y2="56543"/>
                        <a14:foregroundMark x1="49707" y1="56543" x2="49707" y2="56543"/>
                        <a14:foregroundMark x1="53613" y1="51465" x2="53613" y2="51465"/>
                        <a14:foregroundMark x1="53613" y1="51465" x2="53613" y2="51465"/>
                        <a14:foregroundMark x1="64648" y1="50684" x2="64648" y2="50684"/>
                        <a14:foregroundMark x1="64648" y1="50684" x2="64648" y2="50684"/>
                        <a14:foregroundMark x1="72363" y1="50293" x2="72363" y2="50293"/>
                        <a14:foregroundMark x1="72363" y1="50293" x2="72363" y2="50293"/>
                        <a14:foregroundMark x1="45508" y1="46387" x2="45508" y2="46387"/>
                        <a14:foregroundMark x1="45508" y1="46387" x2="45508" y2="46387"/>
                        <a14:foregroundMark x1="27148" y1="50195" x2="27148" y2="50195"/>
                        <a14:foregroundMark x1="27148" y1="50195" x2="27148" y2="501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486" y="-957943"/>
            <a:ext cx="5660571" cy="566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38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1322</Words>
  <Application>Microsoft Office PowerPoint</Application>
  <PresentationFormat>Widescreen</PresentationFormat>
  <Paragraphs>122</Paragraphs>
  <Slides>35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Gill Sans Ultra Bold</vt:lpstr>
      <vt:lpstr>Montserrat Black</vt:lpstr>
      <vt:lpstr>Montserrat ExtraBold</vt:lpstr>
      <vt:lpstr>Montserrat Light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Pavitra burra</dc:creator>
  <cp:lastModifiedBy>Pavitra burra</cp:lastModifiedBy>
  <cp:revision>6</cp:revision>
  <dcterms:created xsi:type="dcterms:W3CDTF">2025-10-19T07:35:26Z</dcterms:created>
  <dcterms:modified xsi:type="dcterms:W3CDTF">2025-10-22T16:11:47Z</dcterms:modified>
</cp:coreProperties>
</file>